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6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7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8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9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10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1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8" r:id="rId2"/>
    <p:sldMasterId id="2147483721" r:id="rId3"/>
    <p:sldMasterId id="2147483734" r:id="rId4"/>
    <p:sldMasterId id="2147483740" r:id="rId5"/>
    <p:sldMasterId id="2147483776" r:id="rId6"/>
    <p:sldMasterId id="2147483788" r:id="rId7"/>
    <p:sldMasterId id="2147483800" r:id="rId8"/>
    <p:sldMasterId id="2147483812" r:id="rId9"/>
    <p:sldMasterId id="2147483824" r:id="rId10"/>
    <p:sldMasterId id="2147483836" r:id="rId11"/>
    <p:sldMasterId id="2147483848" r:id="rId12"/>
  </p:sldMasterIdLst>
  <p:notesMasterIdLst>
    <p:notesMasterId r:id="rId39"/>
  </p:notesMasterIdLst>
  <p:sldIdLst>
    <p:sldId id="257" r:id="rId13"/>
    <p:sldId id="464" r:id="rId14"/>
    <p:sldId id="465" r:id="rId15"/>
    <p:sldId id="420" r:id="rId16"/>
    <p:sldId id="463" r:id="rId17"/>
    <p:sldId id="447" r:id="rId18"/>
    <p:sldId id="481" r:id="rId19"/>
    <p:sldId id="450" r:id="rId20"/>
    <p:sldId id="467" r:id="rId21"/>
    <p:sldId id="468" r:id="rId22"/>
    <p:sldId id="448" r:id="rId23"/>
    <p:sldId id="472" r:id="rId24"/>
    <p:sldId id="473" r:id="rId25"/>
    <p:sldId id="474" r:id="rId26"/>
    <p:sldId id="475" r:id="rId27"/>
    <p:sldId id="476" r:id="rId28"/>
    <p:sldId id="446" r:id="rId29"/>
    <p:sldId id="470" r:id="rId30"/>
    <p:sldId id="471" r:id="rId31"/>
    <p:sldId id="409" r:id="rId32"/>
    <p:sldId id="477" r:id="rId33"/>
    <p:sldId id="478" r:id="rId34"/>
    <p:sldId id="436" r:id="rId35"/>
    <p:sldId id="479" r:id="rId36"/>
    <p:sldId id="480" r:id="rId37"/>
    <p:sldId id="372" r:id="rId38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900"/>
    <a:srgbClr val="00CC00"/>
    <a:srgbClr val="F48B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 varScale="1">
        <p:scale>
          <a:sx n="69" d="100"/>
          <a:sy n="69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117781568573956"/>
          <c:y val="2.8982089596882397E-2"/>
          <c:w val="0.85426443475338187"/>
          <c:h val="0.5899149560305265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'Р1.1'!$C$4</c:f>
              <c:strCache>
                <c:ptCount val="1"/>
                <c:pt idx="0">
                  <c:v> по состоянию на 01.01.2016</c:v>
                </c:pt>
              </c:strCache>
            </c:strRef>
          </c:tx>
          <c:invertIfNegative val="0"/>
          <c:cat>
            <c:strRef>
              <c:f>'Р1.1'!$B$5:$B$13</c:f>
              <c:strCache>
                <c:ptCount val="9"/>
                <c:pt idx="0">
                  <c:v>ИТОГО по РФ</c:v>
                </c:pt>
                <c:pt idx="1">
                  <c:v>Центральный ФО</c:v>
                </c:pt>
                <c:pt idx="2">
                  <c:v>Северо-Западный ФО</c:v>
                </c:pt>
                <c:pt idx="3">
                  <c:v>Южный ФО</c:v>
                </c:pt>
                <c:pt idx="4">
                  <c:v>Северо-Кавказский ФО</c:v>
                </c:pt>
                <c:pt idx="5">
                  <c:v>Приволжский ФО</c:v>
                </c:pt>
                <c:pt idx="6">
                  <c:v>Уральский ФО</c:v>
                </c:pt>
                <c:pt idx="7">
                  <c:v>Сибирский ФО</c:v>
                </c:pt>
                <c:pt idx="8">
                  <c:v>Дальневосточный ФО</c:v>
                </c:pt>
              </c:strCache>
            </c:strRef>
          </c:cat>
          <c:val>
            <c:numRef>
              <c:f>'Р1.1'!$C$5:$C$13</c:f>
              <c:numCache>
                <c:formatCode>0.0%</c:formatCode>
                <c:ptCount val="9"/>
                <c:pt idx="0">
                  <c:v>0.37404203142392178</c:v>
                </c:pt>
                <c:pt idx="1">
                  <c:v>0.52102025017549725</c:v>
                </c:pt>
                <c:pt idx="2">
                  <c:v>0.4111374352848452</c:v>
                </c:pt>
                <c:pt idx="3">
                  <c:v>0.64510842000434798</c:v>
                </c:pt>
                <c:pt idx="4">
                  <c:v>0.74477741302835609</c:v>
                </c:pt>
                <c:pt idx="5">
                  <c:v>0.44743220749828105</c:v>
                </c:pt>
                <c:pt idx="6">
                  <c:v>0.40197884797004341</c:v>
                </c:pt>
                <c:pt idx="7">
                  <c:v>0.34614209751655456</c:v>
                </c:pt>
                <c:pt idx="8">
                  <c:v>0.32236989348832956</c:v>
                </c:pt>
              </c:numCache>
            </c:numRef>
          </c:val>
        </c:ser>
        <c:ser>
          <c:idx val="1"/>
          <c:order val="1"/>
          <c:tx>
            <c:strRef>
              <c:f>'Р1.1'!$D$4</c:f>
              <c:strCache>
                <c:ptCount val="1"/>
                <c:pt idx="0">
                  <c:v> по состоянию на 31.12.2016</c:v>
                </c:pt>
              </c:strCache>
            </c:strRef>
          </c:tx>
          <c:invertIfNegative val="0"/>
          <c:cat>
            <c:strRef>
              <c:f>'Р1.1'!$B$5:$B$13</c:f>
              <c:strCache>
                <c:ptCount val="9"/>
                <c:pt idx="0">
                  <c:v>ИТОГО по РФ</c:v>
                </c:pt>
                <c:pt idx="1">
                  <c:v>Центральный ФО</c:v>
                </c:pt>
                <c:pt idx="2">
                  <c:v>Северо-Западный ФО</c:v>
                </c:pt>
                <c:pt idx="3">
                  <c:v>Южный ФО</c:v>
                </c:pt>
                <c:pt idx="4">
                  <c:v>Северо-Кавказский ФО</c:v>
                </c:pt>
                <c:pt idx="5">
                  <c:v>Приволжский ФО</c:v>
                </c:pt>
                <c:pt idx="6">
                  <c:v>Уральский ФО</c:v>
                </c:pt>
                <c:pt idx="7">
                  <c:v>Сибирский ФО</c:v>
                </c:pt>
                <c:pt idx="8">
                  <c:v>Дальневосточный ФО</c:v>
                </c:pt>
              </c:strCache>
            </c:strRef>
          </c:cat>
          <c:val>
            <c:numRef>
              <c:f>'Р1.1'!$D$5:$D$13</c:f>
              <c:numCache>
                <c:formatCode>0.0%</c:formatCode>
                <c:ptCount val="9"/>
                <c:pt idx="0">
                  <c:v>0.3959064840909865</c:v>
                </c:pt>
                <c:pt idx="1">
                  <c:v>0.5555744030475539</c:v>
                </c:pt>
                <c:pt idx="2">
                  <c:v>0.43713323156392314</c:v>
                </c:pt>
                <c:pt idx="3">
                  <c:v>0.66122270092454771</c:v>
                </c:pt>
                <c:pt idx="4">
                  <c:v>0.77940274144004595</c:v>
                </c:pt>
                <c:pt idx="5">
                  <c:v>0.46268831868118321</c:v>
                </c:pt>
                <c:pt idx="6">
                  <c:v>0.41274356223635783</c:v>
                </c:pt>
                <c:pt idx="7">
                  <c:v>0.3592009596790583</c:v>
                </c:pt>
                <c:pt idx="8">
                  <c:v>0.3535330077927667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3519872"/>
        <c:axId val="33525760"/>
        <c:axId val="0"/>
      </c:bar3DChart>
      <c:catAx>
        <c:axId val="335198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i="0"/>
            </a:pPr>
            <a:endParaRPr lang="ru-RU"/>
          </a:p>
        </c:txPr>
        <c:crossAx val="33525760"/>
        <c:crosses val="autoZero"/>
        <c:auto val="1"/>
        <c:lblAlgn val="ctr"/>
        <c:lblOffset val="100"/>
        <c:noMultiLvlLbl val="0"/>
      </c:catAx>
      <c:valAx>
        <c:axId val="33525760"/>
        <c:scaling>
          <c:orientation val="minMax"/>
        </c:scaling>
        <c:delete val="0"/>
        <c:axPos val="l"/>
        <c:numFmt formatCode="0.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3519872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элек.гку!$C$17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cat>
            <c:strRef>
              <c:f>элек.гку!$B$18:$B$25</c:f>
              <c:strCache>
                <c:ptCount val="8"/>
                <c:pt idx="0">
                  <c:v>Центральный ФО</c:v>
                </c:pt>
                <c:pt idx="1">
                  <c:v>Северо – Западный ФО</c:v>
                </c:pt>
                <c:pt idx="2">
                  <c:v>Южный ФО</c:v>
                </c:pt>
                <c:pt idx="3">
                  <c:v>Северо-Кавказский ФО</c:v>
                </c:pt>
                <c:pt idx="4">
                  <c:v>Приволжский ФО</c:v>
                </c:pt>
                <c:pt idx="5">
                  <c:v>Уральский ФО</c:v>
                </c:pt>
                <c:pt idx="6">
                  <c:v>Сибирский ФО</c:v>
                </c:pt>
                <c:pt idx="7">
                  <c:v>Дальневосточный ФО</c:v>
                </c:pt>
              </c:strCache>
            </c:strRef>
          </c:cat>
          <c:val>
            <c:numRef>
              <c:f>элек.гку!$C$18:$C$25</c:f>
              <c:numCache>
                <c:formatCode>General</c:formatCode>
                <c:ptCount val="8"/>
                <c:pt idx="0" formatCode="0.0">
                  <c:v>27.411764705882351</c:v>
                </c:pt>
                <c:pt idx="1">
                  <c:v>23.5</c:v>
                </c:pt>
                <c:pt idx="2" formatCode="0.0">
                  <c:v>25.666666666666668</c:v>
                </c:pt>
                <c:pt idx="3">
                  <c:v>19</c:v>
                </c:pt>
                <c:pt idx="4">
                  <c:v>20.6</c:v>
                </c:pt>
                <c:pt idx="5" formatCode="0.0">
                  <c:v>30.166666666666668</c:v>
                </c:pt>
                <c:pt idx="6">
                  <c:v>26.5</c:v>
                </c:pt>
                <c:pt idx="7" formatCode="0.0">
                  <c:v>26.222222222222221</c:v>
                </c:pt>
              </c:numCache>
            </c:numRef>
          </c:val>
        </c:ser>
        <c:ser>
          <c:idx val="1"/>
          <c:order val="1"/>
          <c:tx>
            <c:strRef>
              <c:f>элек.гку!$D$17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18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9311192150054696E-2"/>
                  <c:y val="-8.0991798783209834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24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26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25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rgbClr val="0099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элек.гку!$B$18:$B$25</c:f>
              <c:strCache>
                <c:ptCount val="8"/>
                <c:pt idx="0">
                  <c:v>Центральный ФО</c:v>
                </c:pt>
                <c:pt idx="1">
                  <c:v>Северо – Западный ФО</c:v>
                </c:pt>
                <c:pt idx="2">
                  <c:v>Южный ФО</c:v>
                </c:pt>
                <c:pt idx="3">
                  <c:v>Северо-Кавказский ФО</c:v>
                </c:pt>
                <c:pt idx="4">
                  <c:v>Приволжский ФО</c:v>
                </c:pt>
                <c:pt idx="5">
                  <c:v>Уральский ФО</c:v>
                </c:pt>
                <c:pt idx="6">
                  <c:v>Сибирский ФО</c:v>
                </c:pt>
                <c:pt idx="7">
                  <c:v>Дальневосточный ФО</c:v>
                </c:pt>
              </c:strCache>
            </c:strRef>
          </c:cat>
          <c:val>
            <c:numRef>
              <c:f>элек.гку!$D$18:$D$25</c:f>
              <c:numCache>
                <c:formatCode>General</c:formatCode>
                <c:ptCount val="8"/>
                <c:pt idx="0" formatCode="0.0">
                  <c:v>27.117647058823529</c:v>
                </c:pt>
                <c:pt idx="1">
                  <c:v>22.1</c:v>
                </c:pt>
                <c:pt idx="2" formatCode="0.0">
                  <c:v>23.833333333333332</c:v>
                </c:pt>
                <c:pt idx="3">
                  <c:v>18</c:v>
                </c:pt>
                <c:pt idx="4">
                  <c:v>18.399999999999999</c:v>
                </c:pt>
                <c:pt idx="5" formatCode="0.0">
                  <c:v>24.333333333333332</c:v>
                </c:pt>
                <c:pt idx="6">
                  <c:v>26.1</c:v>
                </c:pt>
                <c:pt idx="7" formatCode="0.0">
                  <c:v>25.444444444444443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1362560"/>
        <c:axId val="41364480"/>
        <c:axId val="0"/>
      </c:bar3DChart>
      <c:catAx>
        <c:axId val="413625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1364480"/>
        <c:crosses val="autoZero"/>
        <c:auto val="1"/>
        <c:lblAlgn val="ctr"/>
        <c:lblOffset val="100"/>
        <c:noMultiLvlLbl val="0"/>
      </c:catAx>
      <c:valAx>
        <c:axId val="41364480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4136256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Лист1!$G$13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cat>
            <c:strRef>
              <c:f>Лист1!$F$14:$F$21</c:f>
              <c:strCache>
                <c:ptCount val="8"/>
                <c:pt idx="0">
                  <c:v>Центральный ФО</c:v>
                </c:pt>
                <c:pt idx="1">
                  <c:v>Северо – Западный ФО</c:v>
                </c:pt>
                <c:pt idx="2">
                  <c:v>Южный ФО</c:v>
                </c:pt>
                <c:pt idx="3">
                  <c:v>Северо-Кавказский ФО</c:v>
                </c:pt>
                <c:pt idx="4">
                  <c:v>Приволжский ФО</c:v>
                </c:pt>
                <c:pt idx="5">
                  <c:v>Уральский ФО</c:v>
                </c:pt>
                <c:pt idx="6">
                  <c:v>Сибирский ФО</c:v>
                </c:pt>
                <c:pt idx="7">
                  <c:v>Дальневосточный ФО</c:v>
                </c:pt>
              </c:strCache>
            </c:strRef>
          </c:cat>
          <c:val>
            <c:numRef>
              <c:f>Лист1!$G$14:$G$21</c:f>
              <c:numCache>
                <c:formatCode>0</c:formatCode>
                <c:ptCount val="8"/>
                <c:pt idx="0">
                  <c:v>39.5</c:v>
                </c:pt>
                <c:pt idx="1">
                  <c:v>51.7</c:v>
                </c:pt>
                <c:pt idx="2">
                  <c:v>31.125</c:v>
                </c:pt>
                <c:pt idx="3">
                  <c:v>20.100000000000001</c:v>
                </c:pt>
                <c:pt idx="4">
                  <c:v>28.55</c:v>
                </c:pt>
                <c:pt idx="5">
                  <c:v>16.649999999999999</c:v>
                </c:pt>
                <c:pt idx="6">
                  <c:v>33.9</c:v>
                </c:pt>
                <c:pt idx="7">
                  <c:v>33.950000000000003</c:v>
                </c:pt>
              </c:numCache>
            </c:numRef>
          </c:val>
        </c:ser>
        <c:ser>
          <c:idx val="1"/>
          <c:order val="1"/>
          <c:tx>
            <c:strRef>
              <c:f>Лист1!$H$13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2018082064781406E-2"/>
                  <c:y val="1.2500372181356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076310434550081E-2"/>
                  <c:y val="-5.729271064760285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2018082064781406E-2"/>
                  <c:y val="3.12509304533919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3479926847506362E-2"/>
                  <c:y val="3.12509304533925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628715967341892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92108492388689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2.5614465651825125E-2"/>
                  <c:y val="1.25003721813567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2.9883543260462643E-2"/>
                  <c:y val="6.25018609067838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solidFill>
                      <a:srgbClr val="0099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Лист1!$F$14:$F$21</c:f>
              <c:strCache>
                <c:ptCount val="8"/>
                <c:pt idx="0">
                  <c:v>Центральный ФО</c:v>
                </c:pt>
                <c:pt idx="1">
                  <c:v>Северо – Западный ФО</c:v>
                </c:pt>
                <c:pt idx="2">
                  <c:v>Южный ФО</c:v>
                </c:pt>
                <c:pt idx="3">
                  <c:v>Северо-Кавказский ФО</c:v>
                </c:pt>
                <c:pt idx="4">
                  <c:v>Приволжский ФО</c:v>
                </c:pt>
                <c:pt idx="5">
                  <c:v>Уральский ФО</c:v>
                </c:pt>
                <c:pt idx="6">
                  <c:v>Сибирский ФО</c:v>
                </c:pt>
                <c:pt idx="7">
                  <c:v>Дальневосточный ФО</c:v>
                </c:pt>
              </c:strCache>
            </c:strRef>
          </c:cat>
          <c:val>
            <c:numRef>
              <c:f>Лист1!$H$14:$H$21</c:f>
              <c:numCache>
                <c:formatCode>0</c:formatCode>
                <c:ptCount val="8"/>
                <c:pt idx="0">
                  <c:v>35.85</c:v>
                </c:pt>
                <c:pt idx="1">
                  <c:v>11.569444444444446</c:v>
                </c:pt>
                <c:pt idx="2">
                  <c:v>26.875</c:v>
                </c:pt>
                <c:pt idx="3">
                  <c:v>14.191666666666666</c:v>
                </c:pt>
                <c:pt idx="4">
                  <c:v>26.4</c:v>
                </c:pt>
                <c:pt idx="5">
                  <c:v>13.4</c:v>
                </c:pt>
                <c:pt idx="6">
                  <c:v>19.48</c:v>
                </c:pt>
                <c:pt idx="7">
                  <c:v>19.112500000000001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1608576"/>
        <c:axId val="131610112"/>
        <c:axId val="0"/>
      </c:bar3DChart>
      <c:catAx>
        <c:axId val="1316085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1610112"/>
        <c:crosses val="autoZero"/>
        <c:auto val="1"/>
        <c:lblAlgn val="ctr"/>
        <c:lblOffset val="100"/>
        <c:noMultiLvlLbl val="0"/>
      </c:catAx>
      <c:valAx>
        <c:axId val="131610112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160857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815396362561549"/>
          <c:y val="4.4801949175281026E-2"/>
          <c:w val="0.70057461018229417"/>
          <c:h val="0.8433810653561543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Успешно</c:v>
                </c:pt>
              </c:strCache>
            </c:strRef>
          </c:tx>
          <c:spPr>
            <a:solidFill>
              <a:srgbClr val="70B22C"/>
            </a:solidFill>
          </c:spPr>
          <c:invertIfNegative val="0"/>
          <c:dLbls>
            <c:dLbl>
              <c:idx val="0"/>
              <c:layout>
                <c:manualLayout>
                  <c:x val="2.4449235895748597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chemeClr val="tx1"/>
                        </a:solidFill>
                      </a:rPr>
                      <a:t>5929</a:t>
                    </a:r>
                    <a:endParaRPr lang="en-US" b="1" dirty="0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4449235895748517E-2"/>
                  <c:y val="1.0834484942437491E-16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5929</c:v>
                </c:pt>
                <c:pt idx="1">
                  <c:v>4619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 ошибками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2.8894551513157434E-2"/>
                  <c:y val="-0.36936170806813939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rgbClr val="FF0000"/>
                        </a:solidFill>
                      </a:defRPr>
                    </a:pPr>
                    <a:r>
                      <a:rPr lang="en-US" b="1" dirty="0" smtClean="0">
                        <a:solidFill>
                          <a:srgbClr val="FF0000"/>
                        </a:solidFill>
                      </a:rPr>
                      <a:t>32788</a:t>
                    </a:r>
                    <a:endParaRPr lang="en-US" b="1" dirty="0">
                      <a:solidFill>
                        <a:srgbClr val="0070C0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7785007735549221E-2"/>
                  <c:y val="-0.19502298185997755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rgbClr val="FF0000"/>
                        </a:solidFill>
                      </a:defRPr>
                    </a:pPr>
                    <a:r>
                      <a:rPr lang="en-US" dirty="0" smtClean="0">
                        <a:solidFill>
                          <a:srgbClr val="FF0000"/>
                        </a:solidFill>
                      </a:rPr>
                      <a:t>1</a:t>
                    </a:r>
                    <a:r>
                      <a:rPr lang="ru-RU" dirty="0" smtClean="0">
                        <a:solidFill>
                          <a:srgbClr val="FF0000"/>
                        </a:solidFill>
                      </a:rPr>
                      <a:t>6740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32788</c:v>
                </c:pt>
                <c:pt idx="1">
                  <c:v>10576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1137920"/>
        <c:axId val="131139456"/>
        <c:axId val="0"/>
      </c:bar3DChart>
      <c:catAx>
        <c:axId val="131137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1139456"/>
        <c:crosses val="autoZero"/>
        <c:auto val="1"/>
        <c:lblAlgn val="ctr"/>
        <c:lblOffset val="100"/>
        <c:noMultiLvlLbl val="0"/>
      </c:catAx>
      <c:valAx>
        <c:axId val="1311394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11379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8798262446368545"/>
          <c:y val="8.5015163390385881E-2"/>
          <c:w val="0.41011064285564275"/>
          <c:h val="0.1555575855787154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r">
              <a:defRPr sz="1800">
                <a:solidFill>
                  <a:srgbClr val="006FB4"/>
                </a:solidFill>
              </a:defRPr>
            </a:pPr>
            <a:r>
              <a:rPr lang="ru-RU" sz="2000" b="1" kern="1200" dirty="0" smtClean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КАЧЕСТВО ПОДГОТОВКИ ДОКУМЕНТОВ КАДАСТРОВЫМИ ИНЖЕНЕРАМИ </a:t>
            </a:r>
          </a:p>
        </c:rich>
      </c:tx>
      <c:layout>
        <c:manualLayout>
          <c:xMode val="edge"/>
          <c:yMode val="edge"/>
          <c:x val="0.31206560684246298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1.6772561123692058E-2"/>
          <c:y val="0.2074232075457427"/>
          <c:w val="0.64011979807750186"/>
          <c:h val="0.7464412625655222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rgbClr val="FFB685"/>
              </a:solidFill>
            </c:spPr>
          </c:dPt>
          <c:dPt>
            <c:idx val="2"/>
            <c:bubble3D val="0"/>
            <c:spPr>
              <a:solidFill>
                <a:srgbClr val="FFEBAB"/>
              </a:solidFill>
            </c:spPr>
          </c:dPt>
          <c:dPt>
            <c:idx val="3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Pt>
            <c:idx val="4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cat>
            <c:strRef>
              <c:f>Лист1!$A$2:$A$15</c:f>
              <c:strCache>
                <c:ptCount val="14"/>
                <c:pt idx="0">
                  <c:v>ФЛК</c:v>
                </c:pt>
                <c:pt idx="1">
                  <c:v>Подпись другого КИ</c:v>
                </c:pt>
                <c:pt idx="2">
                  <c:v>Нет подписи ZIP - архива</c:v>
                </c:pt>
                <c:pt idx="3">
                  <c:v>Повтор имени документа</c:v>
                </c:pt>
                <c:pt idx="4">
                  <c:v>Топологическая корректность</c:v>
                </c:pt>
                <c:pt idx="5">
                  <c:v>Отсутствие файла в корне</c:v>
                </c:pt>
                <c:pt idx="6">
                  <c:v>Отсутствие SIG в корне</c:v>
                </c:pt>
                <c:pt idx="7">
                  <c:v>Вхождение ОКС в ЗУ</c:v>
                </c:pt>
                <c:pt idx="8">
                  <c:v>Вхождение ОКС в КК</c:v>
                </c:pt>
                <c:pt idx="9">
                  <c:v>Попадание в указанный квартал</c:v>
                </c:pt>
                <c:pt idx="10">
                  <c:v>Пересечение с ранее учтёнными объектами</c:v>
                </c:pt>
                <c:pt idx="11">
                  <c:v>Несответствие существующих точек уточняемого ЗУ сведениям ГКН</c:v>
                </c:pt>
                <c:pt idx="12">
                  <c:v>Отсутствие сведений о средствах измерения</c:v>
                </c:pt>
                <c:pt idx="13">
                  <c:v>Иные</c:v>
                </c:pt>
              </c:strCache>
            </c:strRef>
          </c:cat>
          <c:val>
            <c:numRef>
              <c:f>Лист1!$B$2:$B$15</c:f>
              <c:numCache>
                <c:formatCode>General</c:formatCode>
                <c:ptCount val="14"/>
                <c:pt idx="0">
                  <c:v>262</c:v>
                </c:pt>
                <c:pt idx="1">
                  <c:v>1479</c:v>
                </c:pt>
                <c:pt idx="2">
                  <c:v>794</c:v>
                </c:pt>
                <c:pt idx="3">
                  <c:v>197</c:v>
                </c:pt>
                <c:pt idx="4">
                  <c:v>2839</c:v>
                </c:pt>
                <c:pt idx="5">
                  <c:v>120</c:v>
                </c:pt>
                <c:pt idx="6">
                  <c:v>551</c:v>
                </c:pt>
                <c:pt idx="7">
                  <c:v>2113</c:v>
                </c:pt>
                <c:pt idx="8">
                  <c:v>776</c:v>
                </c:pt>
                <c:pt idx="9">
                  <c:v>538</c:v>
                </c:pt>
                <c:pt idx="10">
                  <c:v>7726</c:v>
                </c:pt>
                <c:pt idx="11">
                  <c:v>2800</c:v>
                </c:pt>
                <c:pt idx="12">
                  <c:v>5100</c:v>
                </c:pt>
                <c:pt idx="13">
                  <c:v>13674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Лист1!$L$83</c:f>
              <c:strCache>
                <c:ptCount val="1"/>
                <c:pt idx="0">
                  <c:v>2015 год</c:v>
                </c:pt>
              </c:strCache>
            </c:strRef>
          </c:tx>
          <c:invertIfNegative val="0"/>
          <c:cat>
            <c:strRef>
              <c:f>Лист1!$K$84:$K$91</c:f>
              <c:strCache>
                <c:ptCount val="8"/>
                <c:pt idx="0">
                  <c:v>Центральный ФО</c:v>
                </c:pt>
                <c:pt idx="1">
                  <c:v>Северо – Западный ФО</c:v>
                </c:pt>
                <c:pt idx="2">
                  <c:v>Южный ФО</c:v>
                </c:pt>
                <c:pt idx="3">
                  <c:v>Северо-Кавказский ФО</c:v>
                </c:pt>
                <c:pt idx="4">
                  <c:v>Приволжский ФО</c:v>
                </c:pt>
                <c:pt idx="5">
                  <c:v>Уральский ФО</c:v>
                </c:pt>
                <c:pt idx="6">
                  <c:v>Сибирский ФО</c:v>
                </c:pt>
                <c:pt idx="7">
                  <c:v>Дальневосточный ФО</c:v>
                </c:pt>
              </c:strCache>
            </c:strRef>
          </c:cat>
          <c:val>
            <c:numRef>
              <c:f>Лист1!$L$84:$L$91</c:f>
              <c:numCache>
                <c:formatCode>0.00</c:formatCode>
                <c:ptCount val="8"/>
                <c:pt idx="0">
                  <c:v>33.371265202212705</c:v>
                </c:pt>
                <c:pt idx="1">
                  <c:v>31.931218896234125</c:v>
                </c:pt>
                <c:pt idx="2">
                  <c:v>28.74153004487512</c:v>
                </c:pt>
                <c:pt idx="3">
                  <c:v>27.310673553653853</c:v>
                </c:pt>
                <c:pt idx="4">
                  <c:v>49.625494296523058</c:v>
                </c:pt>
                <c:pt idx="5">
                  <c:v>50.427923060298255</c:v>
                </c:pt>
                <c:pt idx="6">
                  <c:v>42.023290471705216</c:v>
                </c:pt>
                <c:pt idx="7">
                  <c:v>36.353253243453651</c:v>
                </c:pt>
              </c:numCache>
            </c:numRef>
          </c:val>
        </c:ser>
        <c:ser>
          <c:idx val="1"/>
          <c:order val="1"/>
          <c:tx>
            <c:strRef>
              <c:f>Лист1!$M$83</c:f>
              <c:strCache>
                <c:ptCount val="1"/>
                <c:pt idx="0">
                  <c:v> 2016 год</c:v>
                </c:pt>
              </c:strCache>
            </c:strRef>
          </c:tx>
          <c:invertIfNegative val="0"/>
          <c:cat>
            <c:strRef>
              <c:f>Лист1!$K$84:$K$91</c:f>
              <c:strCache>
                <c:ptCount val="8"/>
                <c:pt idx="0">
                  <c:v>Центральный ФО</c:v>
                </c:pt>
                <c:pt idx="1">
                  <c:v>Северо – Западный ФО</c:v>
                </c:pt>
                <c:pt idx="2">
                  <c:v>Южный ФО</c:v>
                </c:pt>
                <c:pt idx="3">
                  <c:v>Северо-Кавказский ФО</c:v>
                </c:pt>
                <c:pt idx="4">
                  <c:v>Приволжский ФО</c:v>
                </c:pt>
                <c:pt idx="5">
                  <c:v>Уральский ФО</c:v>
                </c:pt>
                <c:pt idx="6">
                  <c:v>Сибирский ФО</c:v>
                </c:pt>
                <c:pt idx="7">
                  <c:v>Дальневосточный ФО</c:v>
                </c:pt>
              </c:strCache>
            </c:strRef>
          </c:cat>
          <c:val>
            <c:numRef>
              <c:f>Лист1!$M$84:$M$91</c:f>
              <c:numCache>
                <c:formatCode>0.00</c:formatCode>
                <c:ptCount val="8"/>
                <c:pt idx="0">
                  <c:v>42</c:v>
                </c:pt>
                <c:pt idx="1">
                  <c:v>48.14</c:v>
                </c:pt>
                <c:pt idx="2">
                  <c:v>29.05</c:v>
                </c:pt>
                <c:pt idx="3">
                  <c:v>44.13</c:v>
                </c:pt>
                <c:pt idx="4">
                  <c:v>62.95</c:v>
                </c:pt>
                <c:pt idx="5">
                  <c:v>66.38</c:v>
                </c:pt>
                <c:pt idx="6">
                  <c:v>50.37</c:v>
                </c:pt>
                <c:pt idx="7">
                  <c:v>39.229999999999997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2190976"/>
        <c:axId val="132471040"/>
        <c:axId val="0"/>
      </c:bar3DChart>
      <c:catAx>
        <c:axId val="1321909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2471040"/>
        <c:crosses val="autoZero"/>
        <c:auto val="1"/>
        <c:lblAlgn val="ctr"/>
        <c:lblOffset val="100"/>
        <c:noMultiLvlLbl val="0"/>
      </c:catAx>
      <c:valAx>
        <c:axId val="13247104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21909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01DC31-F626-48F3-8A89-10902DEC6468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67306C-E3CE-486C-9F60-62E9E353711C}">
      <dgm:prSet phldrT="[Текст]" custT="1"/>
      <dgm:spPr>
        <a:solidFill>
          <a:schemeClr val="accent1">
            <a:alpha val="30000"/>
          </a:schemeClr>
        </a:solidFill>
      </dgm:spPr>
      <dgm:t>
        <a:bodyPr/>
        <a:lstStyle/>
        <a:p>
          <a:pPr algn="just"/>
          <a:r>
            <a:rPr lang="ru-RU" sz="150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rPr>
            <a:t>Проведен ряд ВКС с территориальными органами Росреестра по всем Федеральным округам и проведено 2 обучения на базе Российской академии госслужбы</a:t>
          </a:r>
          <a:endParaRPr lang="ru-RU" sz="1500" i="0" dirty="0">
            <a:solidFill>
              <a:schemeClr val="tx1"/>
            </a:solidFill>
            <a:latin typeface="Segoe UI" pitchFamily="34" charset="0"/>
            <a:ea typeface="Segoe UI" pitchFamily="34" charset="0"/>
            <a:cs typeface="Segoe UI" pitchFamily="34" charset="0"/>
          </a:endParaRPr>
        </a:p>
      </dgm:t>
    </dgm:pt>
    <dgm:pt modelId="{72340572-C50E-47B7-8003-8766E5EA3AFD}" type="parTrans" cxnId="{CACE3759-2013-4C46-B612-981DBAADA752}">
      <dgm:prSet/>
      <dgm:spPr/>
      <dgm:t>
        <a:bodyPr/>
        <a:lstStyle/>
        <a:p>
          <a:endParaRPr lang="ru-RU" sz="1600"/>
        </a:p>
      </dgm:t>
    </dgm:pt>
    <dgm:pt modelId="{F250C297-BEA1-4376-B680-19C55D7C906B}" type="sibTrans" cxnId="{CACE3759-2013-4C46-B612-981DBAADA752}">
      <dgm:prSet/>
      <dgm:spPr>
        <a:ln>
          <a:solidFill>
            <a:srgbClr val="7BDB45"/>
          </a:solidFill>
        </a:ln>
      </dgm:spPr>
      <dgm:t>
        <a:bodyPr/>
        <a:lstStyle/>
        <a:p>
          <a:endParaRPr lang="ru-RU" sz="1600"/>
        </a:p>
      </dgm:t>
    </dgm:pt>
    <dgm:pt modelId="{E66C1742-2AC5-4482-AD5F-E049F59DE870}">
      <dgm:prSet phldrT="[Текст]" custT="1"/>
      <dgm:spPr>
        <a:solidFill>
          <a:schemeClr val="accent1">
            <a:alpha val="30000"/>
          </a:schemeClr>
        </a:solidFill>
      </dgm:spPr>
      <dgm:t>
        <a:bodyPr/>
        <a:lstStyle/>
        <a:p>
          <a:pPr algn="just"/>
          <a:r>
            <a:rPr lang="ru-RU" sz="150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rPr>
            <a:t>28.02.2017 разработаны методики определения значений показателей целевых моделей</a:t>
          </a:r>
          <a:endParaRPr lang="ru-RU" sz="1500" i="0" dirty="0">
            <a:solidFill>
              <a:schemeClr val="tx1"/>
            </a:solidFill>
            <a:latin typeface="Segoe UI" pitchFamily="34" charset="0"/>
            <a:ea typeface="Segoe UI" pitchFamily="34" charset="0"/>
            <a:cs typeface="Segoe UI" pitchFamily="34" charset="0"/>
          </a:endParaRPr>
        </a:p>
      </dgm:t>
    </dgm:pt>
    <dgm:pt modelId="{7EAA4EC0-00EB-4DA0-93BF-C4F930762286}" type="parTrans" cxnId="{A5600C4F-E677-4FA7-B878-F54F9282F620}">
      <dgm:prSet/>
      <dgm:spPr/>
      <dgm:t>
        <a:bodyPr/>
        <a:lstStyle/>
        <a:p>
          <a:endParaRPr lang="ru-RU" sz="1600"/>
        </a:p>
      </dgm:t>
    </dgm:pt>
    <dgm:pt modelId="{77CC3023-E98B-4B92-B16B-476ED10AC6D7}" type="sibTrans" cxnId="{A5600C4F-E677-4FA7-B878-F54F9282F620}">
      <dgm:prSet/>
      <dgm:spPr/>
      <dgm:t>
        <a:bodyPr/>
        <a:lstStyle/>
        <a:p>
          <a:endParaRPr lang="ru-RU" sz="1600"/>
        </a:p>
      </dgm:t>
    </dgm:pt>
    <dgm:pt modelId="{951B6BFE-E698-4E81-89E2-86DD4CFB1C77}">
      <dgm:prSet phldrT="[Текст]" custT="1"/>
      <dgm:spPr>
        <a:solidFill>
          <a:schemeClr val="accent1">
            <a:alpha val="30000"/>
          </a:schemeClr>
        </a:solidFill>
      </dgm:spPr>
      <dgm:t>
        <a:bodyPr/>
        <a:lstStyle/>
        <a:p>
          <a:pPr algn="just"/>
          <a:r>
            <a:rPr lang="ru-RU" sz="150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rPr>
            <a:t>В марте 2017 г. выпущены и направлены рекомендации по внедрению целевых моделей (проект рекомендаций доведен до тер. Управлений Росреестра 26.02.2017)</a:t>
          </a:r>
          <a:endParaRPr lang="ru-RU" sz="1500" i="0" dirty="0">
            <a:solidFill>
              <a:schemeClr val="tx1"/>
            </a:solidFill>
            <a:latin typeface="Segoe UI" pitchFamily="34" charset="0"/>
            <a:ea typeface="Segoe UI" pitchFamily="34" charset="0"/>
            <a:cs typeface="Segoe UI" pitchFamily="34" charset="0"/>
          </a:endParaRPr>
        </a:p>
      </dgm:t>
    </dgm:pt>
    <dgm:pt modelId="{3672FB4B-7225-40CF-8B49-C12B127CE6C4}" type="parTrans" cxnId="{7C510DA6-8A9B-44BE-B3D1-4D265675322E}">
      <dgm:prSet/>
      <dgm:spPr/>
      <dgm:t>
        <a:bodyPr/>
        <a:lstStyle/>
        <a:p>
          <a:endParaRPr lang="ru-RU" sz="1600"/>
        </a:p>
      </dgm:t>
    </dgm:pt>
    <dgm:pt modelId="{B9296BD2-5CD4-4A19-993C-8EB4188141E0}" type="sibTrans" cxnId="{7C510DA6-8A9B-44BE-B3D1-4D265675322E}">
      <dgm:prSet/>
      <dgm:spPr/>
      <dgm:t>
        <a:bodyPr/>
        <a:lstStyle/>
        <a:p>
          <a:endParaRPr lang="ru-RU" sz="1600"/>
        </a:p>
      </dgm:t>
    </dgm:pt>
    <dgm:pt modelId="{F078481D-2867-46EC-AAB8-DFCF38BAACA2}">
      <dgm:prSet custT="1"/>
      <dgm:spPr>
        <a:solidFill>
          <a:schemeClr val="accent1">
            <a:alpha val="30000"/>
          </a:schemeClr>
        </a:solidFill>
      </dgm:spPr>
      <dgm:t>
        <a:bodyPr/>
        <a:lstStyle/>
        <a:p>
          <a:pPr algn="just"/>
          <a:r>
            <a:rPr lang="ru-RU" sz="150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rPr>
            <a:t>К 30.03.2017 всеми тер. Управлениями Росреестра и филиалами ФГБУ «ФКП Росреестра» проведен анализ региональных «дорожных карт»</a:t>
          </a:r>
          <a:endParaRPr lang="ru-RU" sz="1500" dirty="0">
            <a:solidFill>
              <a:schemeClr val="tx1"/>
            </a:solidFill>
            <a:latin typeface="Segoe UI" pitchFamily="34" charset="0"/>
            <a:ea typeface="Segoe UI" pitchFamily="34" charset="0"/>
            <a:cs typeface="Segoe UI" pitchFamily="34" charset="0"/>
          </a:endParaRPr>
        </a:p>
      </dgm:t>
    </dgm:pt>
    <dgm:pt modelId="{98BE4258-8398-4D42-8152-23299BBB4649}" type="parTrans" cxnId="{3441D6A8-6067-4109-9646-2305D70C830C}">
      <dgm:prSet/>
      <dgm:spPr/>
      <dgm:t>
        <a:bodyPr/>
        <a:lstStyle/>
        <a:p>
          <a:endParaRPr lang="ru-RU" sz="1600"/>
        </a:p>
      </dgm:t>
    </dgm:pt>
    <dgm:pt modelId="{A4935901-459F-4D44-807A-1ABFCCB21815}" type="sibTrans" cxnId="{3441D6A8-6067-4109-9646-2305D70C830C}">
      <dgm:prSet/>
      <dgm:spPr/>
      <dgm:t>
        <a:bodyPr/>
        <a:lstStyle/>
        <a:p>
          <a:endParaRPr lang="ru-RU" sz="1600"/>
        </a:p>
      </dgm:t>
    </dgm:pt>
    <dgm:pt modelId="{80D01DD7-F726-4602-AA8D-07C0C121FD8B}">
      <dgm:prSet custT="1"/>
      <dgm:spPr>
        <a:solidFill>
          <a:schemeClr val="accent1">
            <a:alpha val="30000"/>
          </a:schemeClr>
        </a:solidFill>
      </dgm:spPr>
      <dgm:t>
        <a:bodyPr/>
        <a:lstStyle/>
        <a:p>
          <a:pPr algn="just"/>
          <a:r>
            <a:rPr lang="ru-RU" sz="150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rPr>
            <a:t>В начале апреля 2017 г. в органы власти РФ направлено письмо с предложением по доработке «дорожных карт» с учетом рекомендаций Росреестра в срок до 01.06.2017</a:t>
          </a:r>
          <a:endParaRPr lang="ru-RU" sz="1500" i="0" dirty="0">
            <a:solidFill>
              <a:schemeClr val="tx1"/>
            </a:solidFill>
            <a:latin typeface="Segoe UI" pitchFamily="34" charset="0"/>
            <a:ea typeface="Segoe UI" pitchFamily="34" charset="0"/>
            <a:cs typeface="Segoe UI" pitchFamily="34" charset="0"/>
          </a:endParaRPr>
        </a:p>
      </dgm:t>
    </dgm:pt>
    <dgm:pt modelId="{E93BA3F2-C240-472A-8345-613FD01F764A}" type="parTrans" cxnId="{64D28A7C-EABF-4073-B275-DF309126202E}">
      <dgm:prSet/>
      <dgm:spPr/>
      <dgm:t>
        <a:bodyPr/>
        <a:lstStyle/>
        <a:p>
          <a:endParaRPr lang="ru-RU" sz="1600"/>
        </a:p>
      </dgm:t>
    </dgm:pt>
    <dgm:pt modelId="{AF02FE1D-0E01-4288-B4C4-A8633BDC3CC7}" type="sibTrans" cxnId="{64D28A7C-EABF-4073-B275-DF309126202E}">
      <dgm:prSet/>
      <dgm:spPr/>
      <dgm:t>
        <a:bodyPr/>
        <a:lstStyle/>
        <a:p>
          <a:endParaRPr lang="ru-RU" sz="1600"/>
        </a:p>
      </dgm:t>
    </dgm:pt>
    <dgm:pt modelId="{21504A1D-1EDA-4695-B0D1-14F38BD39FE9}">
      <dgm:prSet custT="1"/>
      <dgm:spPr>
        <a:solidFill>
          <a:schemeClr val="accent1">
            <a:alpha val="30000"/>
          </a:schemeClr>
        </a:solidFill>
      </dgm:spPr>
      <dgm:t>
        <a:bodyPr/>
        <a:lstStyle/>
        <a:p>
          <a:pPr algn="just"/>
          <a:r>
            <a:rPr lang="ru-RU" sz="1500" i="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rPr>
            <a:t>Заключение доп. соглашений о реализации ФЦП «Развитие единой государственной системы регистрации прав и кадастрового учета недвижимости (2014-2020 годы)», в котором содержится приложение с графиком внесения в ЕГРН границ административно-территориальных образований (заключено в Рязанской области)</a:t>
          </a:r>
          <a:endParaRPr lang="ru-RU" sz="1500" i="0" dirty="0">
            <a:solidFill>
              <a:schemeClr val="tx1"/>
            </a:solidFill>
            <a:latin typeface="Segoe UI" pitchFamily="34" charset="0"/>
            <a:ea typeface="Segoe UI" pitchFamily="34" charset="0"/>
            <a:cs typeface="Segoe UI" pitchFamily="34" charset="0"/>
          </a:endParaRPr>
        </a:p>
      </dgm:t>
    </dgm:pt>
    <dgm:pt modelId="{88C1FA9D-5784-4060-BF2E-C15875F6BAE6}" type="parTrans" cxnId="{D80624A2-5799-4AD6-8B5F-FEBF7A4527F2}">
      <dgm:prSet/>
      <dgm:spPr/>
      <dgm:t>
        <a:bodyPr/>
        <a:lstStyle/>
        <a:p>
          <a:endParaRPr lang="ru-RU" sz="1600"/>
        </a:p>
      </dgm:t>
    </dgm:pt>
    <dgm:pt modelId="{7CFD3C2A-DC74-439C-ABA9-96761CDDB6EF}" type="sibTrans" cxnId="{D80624A2-5799-4AD6-8B5F-FEBF7A4527F2}">
      <dgm:prSet/>
      <dgm:spPr/>
      <dgm:t>
        <a:bodyPr/>
        <a:lstStyle/>
        <a:p>
          <a:endParaRPr lang="ru-RU" sz="1600"/>
        </a:p>
      </dgm:t>
    </dgm:pt>
    <dgm:pt modelId="{0B296500-7D0E-4935-97D3-D236152C01CE}" type="pres">
      <dgm:prSet presAssocID="{1201DC31-F626-48F3-8A89-10902DEC646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4E3AEC7-1C2F-4882-BC86-8CFD612777DE}" type="pres">
      <dgm:prSet presAssocID="{1201DC31-F626-48F3-8A89-10902DEC6468}" presName="Name1" presStyleCnt="0"/>
      <dgm:spPr/>
    </dgm:pt>
    <dgm:pt modelId="{8938ABDF-A400-49C0-9D98-902B145B413F}" type="pres">
      <dgm:prSet presAssocID="{1201DC31-F626-48F3-8A89-10902DEC6468}" presName="cycle" presStyleCnt="0"/>
      <dgm:spPr/>
    </dgm:pt>
    <dgm:pt modelId="{F08128EE-D9D5-423D-B764-8E0209A27787}" type="pres">
      <dgm:prSet presAssocID="{1201DC31-F626-48F3-8A89-10902DEC6468}" presName="srcNode" presStyleLbl="node1" presStyleIdx="0" presStyleCnt="6"/>
      <dgm:spPr/>
    </dgm:pt>
    <dgm:pt modelId="{4E097308-10B9-4F28-9D60-CFB0F81DAA87}" type="pres">
      <dgm:prSet presAssocID="{1201DC31-F626-48F3-8A89-10902DEC6468}" presName="conn" presStyleLbl="parChTrans1D2" presStyleIdx="0" presStyleCnt="1"/>
      <dgm:spPr/>
      <dgm:t>
        <a:bodyPr/>
        <a:lstStyle/>
        <a:p>
          <a:endParaRPr lang="ru-RU"/>
        </a:p>
      </dgm:t>
    </dgm:pt>
    <dgm:pt modelId="{F6DA4FB6-D794-4ADB-98C1-5C93AB51BA99}" type="pres">
      <dgm:prSet presAssocID="{1201DC31-F626-48F3-8A89-10902DEC6468}" presName="extraNode" presStyleLbl="node1" presStyleIdx="0" presStyleCnt="6"/>
      <dgm:spPr/>
    </dgm:pt>
    <dgm:pt modelId="{CB23A369-A0D1-4C15-88C7-A2D84D218CCB}" type="pres">
      <dgm:prSet presAssocID="{1201DC31-F626-48F3-8A89-10902DEC6468}" presName="dstNode" presStyleLbl="node1" presStyleIdx="0" presStyleCnt="6"/>
      <dgm:spPr/>
    </dgm:pt>
    <dgm:pt modelId="{4B38D6B6-CB9B-4C56-B171-17A1C8C0980A}" type="pres">
      <dgm:prSet presAssocID="{4B67306C-E3CE-486C-9F60-62E9E353711C}" presName="text_1" presStyleLbl="node1" presStyleIdx="0" presStyleCnt="6" custScaleY="135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901365-09B5-44A2-AE82-11B7546A98C1}" type="pres">
      <dgm:prSet presAssocID="{4B67306C-E3CE-486C-9F60-62E9E353711C}" presName="accent_1" presStyleCnt="0"/>
      <dgm:spPr/>
    </dgm:pt>
    <dgm:pt modelId="{A14E72B9-2C7D-4D75-885D-82D7CAD935FA}" type="pres">
      <dgm:prSet presAssocID="{4B67306C-E3CE-486C-9F60-62E9E353711C}" presName="accentRepeatNode" presStyleLbl="solidFgAcc1" presStyleIdx="0" presStyleCnt="6"/>
      <dgm:spPr>
        <a:ln>
          <a:noFill/>
        </a:ln>
      </dgm:spPr>
      <dgm:t>
        <a:bodyPr/>
        <a:lstStyle/>
        <a:p>
          <a:endParaRPr lang="ru-RU"/>
        </a:p>
      </dgm:t>
    </dgm:pt>
    <dgm:pt modelId="{79859F03-44E5-44C6-86D7-1893E7C3F29B}" type="pres">
      <dgm:prSet presAssocID="{E66C1742-2AC5-4482-AD5F-E049F59DE870}" presName="text_2" presStyleLbl="node1" presStyleIdx="1" presStyleCnt="6" custScaleY="1194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273E36-D2E1-437C-BB0B-E55105713D2E}" type="pres">
      <dgm:prSet presAssocID="{E66C1742-2AC5-4482-AD5F-E049F59DE870}" presName="accent_2" presStyleCnt="0"/>
      <dgm:spPr/>
    </dgm:pt>
    <dgm:pt modelId="{1DC9539B-957C-4633-92C7-2D65B81DDF83}" type="pres">
      <dgm:prSet presAssocID="{E66C1742-2AC5-4482-AD5F-E049F59DE870}" presName="accentRepeatNode" presStyleLbl="solidFgAcc1" presStyleIdx="1" presStyleCnt="6"/>
      <dgm:spPr>
        <a:ln>
          <a:noFill/>
        </a:ln>
      </dgm:spPr>
      <dgm:t>
        <a:bodyPr/>
        <a:lstStyle/>
        <a:p>
          <a:endParaRPr lang="ru-RU"/>
        </a:p>
      </dgm:t>
    </dgm:pt>
    <dgm:pt modelId="{F2861527-EE5B-48BC-BCEA-3AB4158579F9}" type="pres">
      <dgm:prSet presAssocID="{951B6BFE-E698-4E81-89E2-86DD4CFB1C77}" presName="text_3" presStyleLbl="node1" presStyleIdx="2" presStyleCnt="6" custScaleY="146856" custLinFactNeighborX="88" custLinFactNeighborY="-13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4A8D11-B7BB-431A-B336-A9B5B3C11AD6}" type="pres">
      <dgm:prSet presAssocID="{951B6BFE-E698-4E81-89E2-86DD4CFB1C77}" presName="accent_3" presStyleCnt="0"/>
      <dgm:spPr/>
    </dgm:pt>
    <dgm:pt modelId="{8704B35F-DFE6-42E1-AD85-E0E4360735E2}" type="pres">
      <dgm:prSet presAssocID="{951B6BFE-E698-4E81-89E2-86DD4CFB1C77}" presName="accentRepeatNode" presStyleLbl="solidFgAcc1" presStyleIdx="2" presStyleCnt="6"/>
      <dgm:spPr>
        <a:ln>
          <a:noFill/>
        </a:ln>
      </dgm:spPr>
      <dgm:t>
        <a:bodyPr/>
        <a:lstStyle/>
        <a:p>
          <a:endParaRPr lang="ru-RU"/>
        </a:p>
      </dgm:t>
    </dgm:pt>
    <dgm:pt modelId="{C1FCB34F-A3E6-49A1-A551-38F3B318203B}" type="pres">
      <dgm:prSet presAssocID="{F078481D-2867-46EC-AAB8-DFCF38BAACA2}" presName="text_4" presStyleLbl="node1" presStyleIdx="3" presStyleCnt="6" custScaleY="137862" custLinFactNeighborX="209" custLinFactNeighborY="-94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020D4-AF8B-4BEB-8819-9D1986EE0B0E}" type="pres">
      <dgm:prSet presAssocID="{F078481D-2867-46EC-AAB8-DFCF38BAACA2}" presName="accent_4" presStyleCnt="0"/>
      <dgm:spPr/>
    </dgm:pt>
    <dgm:pt modelId="{5094C553-A175-496C-8CEB-D5AB7FA1FBBA}" type="pres">
      <dgm:prSet presAssocID="{F078481D-2867-46EC-AAB8-DFCF38BAACA2}" presName="accentRepeatNode" presStyleLbl="solidFgAcc1" presStyleIdx="3" presStyleCnt="6"/>
      <dgm:spPr>
        <a:ln>
          <a:noFill/>
        </a:ln>
      </dgm:spPr>
      <dgm:t>
        <a:bodyPr/>
        <a:lstStyle/>
        <a:p>
          <a:endParaRPr lang="ru-RU"/>
        </a:p>
      </dgm:t>
    </dgm:pt>
    <dgm:pt modelId="{249BDD1F-E74F-4F88-8E53-56BB3FD82D09}" type="pres">
      <dgm:prSet presAssocID="{80D01DD7-F726-4602-AA8D-07C0C121FD8B}" presName="text_5" presStyleLbl="node1" presStyleIdx="4" presStyleCnt="6" custScaleY="125216" custLinFactNeighborX="-360" custLinFactNeighborY="-93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6E802B-612A-4FFE-B010-6986E2BCD20A}" type="pres">
      <dgm:prSet presAssocID="{80D01DD7-F726-4602-AA8D-07C0C121FD8B}" presName="accent_5" presStyleCnt="0"/>
      <dgm:spPr/>
    </dgm:pt>
    <dgm:pt modelId="{0C71DA82-F280-4A4F-8FBE-45920F2D669C}" type="pres">
      <dgm:prSet presAssocID="{80D01DD7-F726-4602-AA8D-07C0C121FD8B}" presName="accentRepeatNode" presStyleLbl="solidFgAcc1" presStyleIdx="4" presStyleCnt="6"/>
      <dgm:spPr>
        <a:ln>
          <a:noFill/>
        </a:ln>
      </dgm:spPr>
      <dgm:t>
        <a:bodyPr/>
        <a:lstStyle/>
        <a:p>
          <a:endParaRPr lang="ru-RU"/>
        </a:p>
      </dgm:t>
    </dgm:pt>
    <dgm:pt modelId="{8D23F546-FE82-42EC-8800-6EEB970B91BA}" type="pres">
      <dgm:prSet presAssocID="{21504A1D-1EDA-4695-B0D1-14F38BD39FE9}" presName="text_6" presStyleLbl="node1" presStyleIdx="5" presStyleCnt="6" custScaleY="2041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CC7ED6-AE1C-4F67-A528-B6BBCB0A5420}" type="pres">
      <dgm:prSet presAssocID="{21504A1D-1EDA-4695-B0D1-14F38BD39FE9}" presName="accent_6" presStyleCnt="0"/>
      <dgm:spPr/>
    </dgm:pt>
    <dgm:pt modelId="{02FA9B24-DAC1-41B7-A276-B3B440ADD65B}" type="pres">
      <dgm:prSet presAssocID="{21504A1D-1EDA-4695-B0D1-14F38BD39FE9}" presName="accentRepeatNode" presStyleLbl="solidFgAcc1" presStyleIdx="5" presStyleCnt="6"/>
      <dgm:spPr>
        <a:ln>
          <a:noFill/>
        </a:ln>
      </dgm:spPr>
      <dgm:t>
        <a:bodyPr/>
        <a:lstStyle/>
        <a:p>
          <a:endParaRPr lang="ru-RU"/>
        </a:p>
      </dgm:t>
    </dgm:pt>
  </dgm:ptLst>
  <dgm:cxnLst>
    <dgm:cxn modelId="{EE62840D-46EE-4CC5-8FD5-3E6F01814DCC}" type="presOf" srcId="{951B6BFE-E698-4E81-89E2-86DD4CFB1C77}" destId="{F2861527-EE5B-48BC-BCEA-3AB4158579F9}" srcOrd="0" destOrd="0" presId="urn:microsoft.com/office/officeart/2008/layout/VerticalCurvedList"/>
    <dgm:cxn modelId="{CACE3759-2013-4C46-B612-981DBAADA752}" srcId="{1201DC31-F626-48F3-8A89-10902DEC6468}" destId="{4B67306C-E3CE-486C-9F60-62E9E353711C}" srcOrd="0" destOrd="0" parTransId="{72340572-C50E-47B7-8003-8766E5EA3AFD}" sibTransId="{F250C297-BEA1-4376-B680-19C55D7C906B}"/>
    <dgm:cxn modelId="{29994D5D-350A-4C11-BC0D-846272E4573F}" type="presOf" srcId="{F250C297-BEA1-4376-B680-19C55D7C906B}" destId="{4E097308-10B9-4F28-9D60-CFB0F81DAA87}" srcOrd="0" destOrd="0" presId="urn:microsoft.com/office/officeart/2008/layout/VerticalCurvedList"/>
    <dgm:cxn modelId="{4F20D09A-6BAF-4B06-AEF5-64A0E39DA8D9}" type="presOf" srcId="{21504A1D-1EDA-4695-B0D1-14F38BD39FE9}" destId="{8D23F546-FE82-42EC-8800-6EEB970B91BA}" srcOrd="0" destOrd="0" presId="urn:microsoft.com/office/officeart/2008/layout/VerticalCurvedList"/>
    <dgm:cxn modelId="{3441D6A8-6067-4109-9646-2305D70C830C}" srcId="{1201DC31-F626-48F3-8A89-10902DEC6468}" destId="{F078481D-2867-46EC-AAB8-DFCF38BAACA2}" srcOrd="3" destOrd="0" parTransId="{98BE4258-8398-4D42-8152-23299BBB4649}" sibTransId="{A4935901-459F-4D44-807A-1ABFCCB21815}"/>
    <dgm:cxn modelId="{64D28A7C-EABF-4073-B275-DF309126202E}" srcId="{1201DC31-F626-48F3-8A89-10902DEC6468}" destId="{80D01DD7-F726-4602-AA8D-07C0C121FD8B}" srcOrd="4" destOrd="0" parTransId="{E93BA3F2-C240-472A-8345-613FD01F764A}" sibTransId="{AF02FE1D-0E01-4288-B4C4-A8633BDC3CC7}"/>
    <dgm:cxn modelId="{D80624A2-5799-4AD6-8B5F-FEBF7A4527F2}" srcId="{1201DC31-F626-48F3-8A89-10902DEC6468}" destId="{21504A1D-1EDA-4695-B0D1-14F38BD39FE9}" srcOrd="5" destOrd="0" parTransId="{88C1FA9D-5784-4060-BF2E-C15875F6BAE6}" sibTransId="{7CFD3C2A-DC74-439C-ABA9-96761CDDB6EF}"/>
    <dgm:cxn modelId="{A5600C4F-E677-4FA7-B878-F54F9282F620}" srcId="{1201DC31-F626-48F3-8A89-10902DEC6468}" destId="{E66C1742-2AC5-4482-AD5F-E049F59DE870}" srcOrd="1" destOrd="0" parTransId="{7EAA4EC0-00EB-4DA0-93BF-C4F930762286}" sibTransId="{77CC3023-E98B-4B92-B16B-476ED10AC6D7}"/>
    <dgm:cxn modelId="{926122E3-D48D-4868-AD97-896ADF65C067}" type="presOf" srcId="{F078481D-2867-46EC-AAB8-DFCF38BAACA2}" destId="{C1FCB34F-A3E6-49A1-A551-38F3B318203B}" srcOrd="0" destOrd="0" presId="urn:microsoft.com/office/officeart/2008/layout/VerticalCurvedList"/>
    <dgm:cxn modelId="{FE70EBBD-985D-43C2-8D04-824F756E63D7}" type="presOf" srcId="{4B67306C-E3CE-486C-9F60-62E9E353711C}" destId="{4B38D6B6-CB9B-4C56-B171-17A1C8C0980A}" srcOrd="0" destOrd="0" presId="urn:microsoft.com/office/officeart/2008/layout/VerticalCurvedList"/>
    <dgm:cxn modelId="{20343436-59A6-4C80-B42B-ECDDF746490E}" type="presOf" srcId="{1201DC31-F626-48F3-8A89-10902DEC6468}" destId="{0B296500-7D0E-4935-97D3-D236152C01CE}" srcOrd="0" destOrd="0" presId="urn:microsoft.com/office/officeart/2008/layout/VerticalCurvedList"/>
    <dgm:cxn modelId="{7C510DA6-8A9B-44BE-B3D1-4D265675322E}" srcId="{1201DC31-F626-48F3-8A89-10902DEC6468}" destId="{951B6BFE-E698-4E81-89E2-86DD4CFB1C77}" srcOrd="2" destOrd="0" parTransId="{3672FB4B-7225-40CF-8B49-C12B127CE6C4}" sibTransId="{B9296BD2-5CD4-4A19-993C-8EB4188141E0}"/>
    <dgm:cxn modelId="{7B390E03-46E3-47CC-AE0D-1C65E8266C00}" type="presOf" srcId="{E66C1742-2AC5-4482-AD5F-E049F59DE870}" destId="{79859F03-44E5-44C6-86D7-1893E7C3F29B}" srcOrd="0" destOrd="0" presId="urn:microsoft.com/office/officeart/2008/layout/VerticalCurvedList"/>
    <dgm:cxn modelId="{FA5E60B1-66A6-4443-B001-1CFF9F06BBEC}" type="presOf" srcId="{80D01DD7-F726-4602-AA8D-07C0C121FD8B}" destId="{249BDD1F-E74F-4F88-8E53-56BB3FD82D09}" srcOrd="0" destOrd="0" presId="urn:microsoft.com/office/officeart/2008/layout/VerticalCurvedList"/>
    <dgm:cxn modelId="{C4220EB4-03F7-4B68-80F1-23C58424A66B}" type="presParOf" srcId="{0B296500-7D0E-4935-97D3-D236152C01CE}" destId="{E4E3AEC7-1C2F-4882-BC86-8CFD612777DE}" srcOrd="0" destOrd="0" presId="urn:microsoft.com/office/officeart/2008/layout/VerticalCurvedList"/>
    <dgm:cxn modelId="{A725E9AB-D030-4E1E-8F40-A0C3DB1847C5}" type="presParOf" srcId="{E4E3AEC7-1C2F-4882-BC86-8CFD612777DE}" destId="{8938ABDF-A400-49C0-9D98-902B145B413F}" srcOrd="0" destOrd="0" presId="urn:microsoft.com/office/officeart/2008/layout/VerticalCurvedList"/>
    <dgm:cxn modelId="{67DB5B58-F6AB-4348-8017-611E4E2C46AE}" type="presParOf" srcId="{8938ABDF-A400-49C0-9D98-902B145B413F}" destId="{F08128EE-D9D5-423D-B764-8E0209A27787}" srcOrd="0" destOrd="0" presId="urn:microsoft.com/office/officeart/2008/layout/VerticalCurvedList"/>
    <dgm:cxn modelId="{8EF29CFB-9F65-408A-9FA8-56955EB56EAC}" type="presParOf" srcId="{8938ABDF-A400-49C0-9D98-902B145B413F}" destId="{4E097308-10B9-4F28-9D60-CFB0F81DAA87}" srcOrd="1" destOrd="0" presId="urn:microsoft.com/office/officeart/2008/layout/VerticalCurvedList"/>
    <dgm:cxn modelId="{D69960DA-E3FE-439E-8A6D-AE496FBF507E}" type="presParOf" srcId="{8938ABDF-A400-49C0-9D98-902B145B413F}" destId="{F6DA4FB6-D794-4ADB-98C1-5C93AB51BA99}" srcOrd="2" destOrd="0" presId="urn:microsoft.com/office/officeart/2008/layout/VerticalCurvedList"/>
    <dgm:cxn modelId="{B646B260-E44B-469D-B7B9-93E6E3FD81E5}" type="presParOf" srcId="{8938ABDF-A400-49C0-9D98-902B145B413F}" destId="{CB23A369-A0D1-4C15-88C7-A2D84D218CCB}" srcOrd="3" destOrd="0" presId="urn:microsoft.com/office/officeart/2008/layout/VerticalCurvedList"/>
    <dgm:cxn modelId="{15E25745-9CB0-403F-A448-D57186037CE3}" type="presParOf" srcId="{E4E3AEC7-1C2F-4882-BC86-8CFD612777DE}" destId="{4B38D6B6-CB9B-4C56-B171-17A1C8C0980A}" srcOrd="1" destOrd="0" presId="urn:microsoft.com/office/officeart/2008/layout/VerticalCurvedList"/>
    <dgm:cxn modelId="{4FB73DA3-F68D-48D3-8352-F250260F1A0A}" type="presParOf" srcId="{E4E3AEC7-1C2F-4882-BC86-8CFD612777DE}" destId="{9D901365-09B5-44A2-AE82-11B7546A98C1}" srcOrd="2" destOrd="0" presId="urn:microsoft.com/office/officeart/2008/layout/VerticalCurvedList"/>
    <dgm:cxn modelId="{7A7F57A2-61B8-4CD0-8E1A-2468A1C97193}" type="presParOf" srcId="{9D901365-09B5-44A2-AE82-11B7546A98C1}" destId="{A14E72B9-2C7D-4D75-885D-82D7CAD935FA}" srcOrd="0" destOrd="0" presId="urn:microsoft.com/office/officeart/2008/layout/VerticalCurvedList"/>
    <dgm:cxn modelId="{CE3F30B3-6B00-4849-98AC-462EE13EBF61}" type="presParOf" srcId="{E4E3AEC7-1C2F-4882-BC86-8CFD612777DE}" destId="{79859F03-44E5-44C6-86D7-1893E7C3F29B}" srcOrd="3" destOrd="0" presId="urn:microsoft.com/office/officeart/2008/layout/VerticalCurvedList"/>
    <dgm:cxn modelId="{065E7E54-0EAF-467B-92FA-E5621E8FAE0A}" type="presParOf" srcId="{E4E3AEC7-1C2F-4882-BC86-8CFD612777DE}" destId="{24273E36-D2E1-437C-BB0B-E55105713D2E}" srcOrd="4" destOrd="0" presId="urn:microsoft.com/office/officeart/2008/layout/VerticalCurvedList"/>
    <dgm:cxn modelId="{49F993D7-11CD-49F9-A41D-EC1029E00A7D}" type="presParOf" srcId="{24273E36-D2E1-437C-BB0B-E55105713D2E}" destId="{1DC9539B-957C-4633-92C7-2D65B81DDF83}" srcOrd="0" destOrd="0" presId="urn:microsoft.com/office/officeart/2008/layout/VerticalCurvedList"/>
    <dgm:cxn modelId="{594A8CB4-2B46-49F0-B047-F70131C80638}" type="presParOf" srcId="{E4E3AEC7-1C2F-4882-BC86-8CFD612777DE}" destId="{F2861527-EE5B-48BC-BCEA-3AB4158579F9}" srcOrd="5" destOrd="0" presId="urn:microsoft.com/office/officeart/2008/layout/VerticalCurvedList"/>
    <dgm:cxn modelId="{954922CE-9F2F-4472-9829-B3258F4D260C}" type="presParOf" srcId="{E4E3AEC7-1C2F-4882-BC86-8CFD612777DE}" destId="{8F4A8D11-B7BB-431A-B336-A9B5B3C11AD6}" srcOrd="6" destOrd="0" presId="urn:microsoft.com/office/officeart/2008/layout/VerticalCurvedList"/>
    <dgm:cxn modelId="{C85734A4-FE06-40D2-8193-CDD14536F671}" type="presParOf" srcId="{8F4A8D11-B7BB-431A-B336-A9B5B3C11AD6}" destId="{8704B35F-DFE6-42E1-AD85-E0E4360735E2}" srcOrd="0" destOrd="0" presId="urn:microsoft.com/office/officeart/2008/layout/VerticalCurvedList"/>
    <dgm:cxn modelId="{B0EFCBBD-CC04-4F88-A118-DA23696194F7}" type="presParOf" srcId="{E4E3AEC7-1C2F-4882-BC86-8CFD612777DE}" destId="{C1FCB34F-A3E6-49A1-A551-38F3B318203B}" srcOrd="7" destOrd="0" presId="urn:microsoft.com/office/officeart/2008/layout/VerticalCurvedList"/>
    <dgm:cxn modelId="{2A36A3E4-E7B2-410C-83F9-4508456668C3}" type="presParOf" srcId="{E4E3AEC7-1C2F-4882-BC86-8CFD612777DE}" destId="{ADF020D4-AF8B-4BEB-8819-9D1986EE0B0E}" srcOrd="8" destOrd="0" presId="urn:microsoft.com/office/officeart/2008/layout/VerticalCurvedList"/>
    <dgm:cxn modelId="{CB3DE167-F148-4343-A5E2-B8F54311266D}" type="presParOf" srcId="{ADF020D4-AF8B-4BEB-8819-9D1986EE0B0E}" destId="{5094C553-A175-496C-8CEB-D5AB7FA1FBBA}" srcOrd="0" destOrd="0" presId="urn:microsoft.com/office/officeart/2008/layout/VerticalCurvedList"/>
    <dgm:cxn modelId="{EB29A668-EAE8-49DC-9251-DC6D5EB30D6E}" type="presParOf" srcId="{E4E3AEC7-1C2F-4882-BC86-8CFD612777DE}" destId="{249BDD1F-E74F-4F88-8E53-56BB3FD82D09}" srcOrd="9" destOrd="0" presId="urn:microsoft.com/office/officeart/2008/layout/VerticalCurvedList"/>
    <dgm:cxn modelId="{C4510695-AA2F-4509-944E-C88220994E50}" type="presParOf" srcId="{E4E3AEC7-1C2F-4882-BC86-8CFD612777DE}" destId="{176E802B-612A-4FFE-B010-6986E2BCD20A}" srcOrd="10" destOrd="0" presId="urn:microsoft.com/office/officeart/2008/layout/VerticalCurvedList"/>
    <dgm:cxn modelId="{A504B68D-CE2C-4227-ACF5-6CBE260DECC4}" type="presParOf" srcId="{176E802B-612A-4FFE-B010-6986E2BCD20A}" destId="{0C71DA82-F280-4A4F-8FBE-45920F2D669C}" srcOrd="0" destOrd="0" presId="urn:microsoft.com/office/officeart/2008/layout/VerticalCurvedList"/>
    <dgm:cxn modelId="{6F523642-593D-46C8-9B4B-6F48D86BD934}" type="presParOf" srcId="{E4E3AEC7-1C2F-4882-BC86-8CFD612777DE}" destId="{8D23F546-FE82-42EC-8800-6EEB970B91BA}" srcOrd="11" destOrd="0" presId="urn:microsoft.com/office/officeart/2008/layout/VerticalCurvedList"/>
    <dgm:cxn modelId="{CE78E274-AE54-4B13-BD05-C748A161B765}" type="presParOf" srcId="{E4E3AEC7-1C2F-4882-BC86-8CFD612777DE}" destId="{65CC7ED6-AE1C-4F67-A528-B6BBCB0A5420}" srcOrd="12" destOrd="0" presId="urn:microsoft.com/office/officeart/2008/layout/VerticalCurvedList"/>
    <dgm:cxn modelId="{A304FAD7-4D50-4DAB-BB7C-A9D905F44A1B}" type="presParOf" srcId="{65CC7ED6-AE1C-4F67-A528-B6BBCB0A5420}" destId="{02FA9B24-DAC1-41B7-A276-B3B440ADD65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097308-10B9-4F28-9D60-CFB0F81DAA87}">
      <dsp:nvSpPr>
        <dsp:cNvPr id="0" name=""/>
        <dsp:cNvSpPr/>
      </dsp:nvSpPr>
      <dsp:spPr>
        <a:xfrm>
          <a:off x="-6844629" y="-1119183"/>
          <a:ext cx="8146413" cy="8146413"/>
        </a:xfrm>
        <a:prstGeom prst="blockArc">
          <a:avLst>
            <a:gd name="adj1" fmla="val 18900000"/>
            <a:gd name="adj2" fmla="val 2700000"/>
            <a:gd name="adj3" fmla="val 265"/>
          </a:avLst>
        </a:prstGeom>
        <a:noFill/>
        <a:ln w="25400" cap="flat" cmpd="sng" algn="ctr">
          <a:solidFill>
            <a:srgbClr val="7BDB45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38D6B6-CB9B-4C56-B171-17A1C8C0980A}">
      <dsp:nvSpPr>
        <dsp:cNvPr id="0" name=""/>
        <dsp:cNvSpPr/>
      </dsp:nvSpPr>
      <dsp:spPr>
        <a:xfrm>
          <a:off x="484565" y="132031"/>
          <a:ext cx="6593463" cy="865522"/>
        </a:xfrm>
        <a:prstGeom prst="rect">
          <a:avLst/>
        </a:prstGeom>
        <a:solidFill>
          <a:schemeClr val="accent1">
            <a:alpha val="3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5849" tIns="38100" rIns="38100" bIns="3810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rPr>
            <a:t>Проведен ряд ВКС с территориальными органами Росреестра по всем Федеральным округам и проведено 2 обучения на базе Российской академии госслужбы</a:t>
          </a:r>
          <a:endParaRPr lang="ru-RU" sz="1500" i="0" kern="1200" dirty="0">
            <a:solidFill>
              <a:schemeClr val="tx1"/>
            </a:solidFill>
            <a:latin typeface="Segoe UI" pitchFamily="34" charset="0"/>
            <a:ea typeface="Segoe UI" pitchFamily="34" charset="0"/>
            <a:cs typeface="Segoe UI" pitchFamily="34" charset="0"/>
          </a:endParaRPr>
        </a:p>
      </dsp:txBody>
      <dsp:txXfrm>
        <a:off x="484565" y="132031"/>
        <a:ext cx="6593463" cy="865522"/>
      </dsp:txXfrm>
    </dsp:sp>
    <dsp:sp modelId="{A14E72B9-2C7D-4D75-885D-82D7CAD935FA}">
      <dsp:nvSpPr>
        <dsp:cNvPr id="0" name=""/>
        <dsp:cNvSpPr/>
      </dsp:nvSpPr>
      <dsp:spPr>
        <a:xfrm>
          <a:off x="86259" y="166486"/>
          <a:ext cx="796612" cy="79661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859F03-44E5-44C6-86D7-1893E7C3F29B}">
      <dsp:nvSpPr>
        <dsp:cNvPr id="0" name=""/>
        <dsp:cNvSpPr/>
      </dsp:nvSpPr>
      <dsp:spPr>
        <a:xfrm>
          <a:off x="1008779" y="1139962"/>
          <a:ext cx="6069248" cy="761287"/>
        </a:xfrm>
        <a:prstGeom prst="rect">
          <a:avLst/>
        </a:prstGeom>
        <a:solidFill>
          <a:schemeClr val="accent1">
            <a:alpha val="3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5849" tIns="38100" rIns="38100" bIns="3810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rPr>
            <a:t>28.02.2017 разработаны методики определения значений показателей целевых моделей</a:t>
          </a:r>
          <a:endParaRPr lang="ru-RU" sz="1500" i="0" kern="1200" dirty="0">
            <a:solidFill>
              <a:schemeClr val="tx1"/>
            </a:solidFill>
            <a:latin typeface="Segoe UI" pitchFamily="34" charset="0"/>
            <a:ea typeface="Segoe UI" pitchFamily="34" charset="0"/>
            <a:cs typeface="Segoe UI" pitchFamily="34" charset="0"/>
          </a:endParaRPr>
        </a:p>
      </dsp:txBody>
      <dsp:txXfrm>
        <a:off x="1008779" y="1139962"/>
        <a:ext cx="6069248" cy="761287"/>
      </dsp:txXfrm>
    </dsp:sp>
    <dsp:sp modelId="{1DC9539B-957C-4633-92C7-2D65B81DDF83}">
      <dsp:nvSpPr>
        <dsp:cNvPr id="0" name=""/>
        <dsp:cNvSpPr/>
      </dsp:nvSpPr>
      <dsp:spPr>
        <a:xfrm>
          <a:off x="610473" y="1122299"/>
          <a:ext cx="796612" cy="79661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861527-EE5B-48BC-BCEA-3AB4158579F9}">
      <dsp:nvSpPr>
        <dsp:cNvPr id="0" name=""/>
        <dsp:cNvSpPr/>
      </dsp:nvSpPr>
      <dsp:spPr>
        <a:xfrm>
          <a:off x="1253619" y="1924144"/>
          <a:ext cx="5829538" cy="935898"/>
        </a:xfrm>
        <a:prstGeom prst="rect">
          <a:avLst/>
        </a:prstGeom>
        <a:solidFill>
          <a:schemeClr val="accent1">
            <a:alpha val="3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5849" tIns="38100" rIns="38100" bIns="3810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rPr>
            <a:t>В марте 2017 г. выпущены и направлены рекомендации по внедрению целевых моделей (проект рекомендаций доведен до тер. Управлений Росреестра 26.02.2017)</a:t>
          </a:r>
          <a:endParaRPr lang="ru-RU" sz="1500" i="0" kern="1200" dirty="0">
            <a:solidFill>
              <a:schemeClr val="tx1"/>
            </a:solidFill>
            <a:latin typeface="Segoe UI" pitchFamily="34" charset="0"/>
            <a:ea typeface="Segoe UI" pitchFamily="34" charset="0"/>
            <a:cs typeface="Segoe UI" pitchFamily="34" charset="0"/>
          </a:endParaRPr>
        </a:p>
      </dsp:txBody>
      <dsp:txXfrm>
        <a:off x="1253619" y="1924144"/>
        <a:ext cx="5829538" cy="935898"/>
      </dsp:txXfrm>
    </dsp:sp>
    <dsp:sp modelId="{8704B35F-DFE6-42E1-AD85-E0E4360735E2}">
      <dsp:nvSpPr>
        <dsp:cNvPr id="0" name=""/>
        <dsp:cNvSpPr/>
      </dsp:nvSpPr>
      <dsp:spPr>
        <a:xfrm>
          <a:off x="850183" y="2078113"/>
          <a:ext cx="796612" cy="79661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FCB34F-A3E6-49A1-A551-38F3B318203B}">
      <dsp:nvSpPr>
        <dsp:cNvPr id="0" name=""/>
        <dsp:cNvSpPr/>
      </dsp:nvSpPr>
      <dsp:spPr>
        <a:xfrm>
          <a:off x="1260673" y="2932247"/>
          <a:ext cx="5829538" cy="878580"/>
        </a:xfrm>
        <a:prstGeom prst="rect">
          <a:avLst/>
        </a:prstGeom>
        <a:solidFill>
          <a:schemeClr val="accent1">
            <a:alpha val="3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5849" tIns="38100" rIns="38100" bIns="3810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rPr>
            <a:t>К 30.03.2017 всеми тер. Управлениями Росреестра и филиалами ФГБУ «ФКП Росреестра» проведен анализ региональных «дорожных карт»</a:t>
          </a:r>
          <a:endParaRPr lang="ru-RU" sz="1500" kern="1200" dirty="0">
            <a:solidFill>
              <a:schemeClr val="tx1"/>
            </a:solidFill>
            <a:latin typeface="Segoe UI" pitchFamily="34" charset="0"/>
            <a:ea typeface="Segoe UI" pitchFamily="34" charset="0"/>
            <a:cs typeface="Segoe UI" pitchFamily="34" charset="0"/>
          </a:endParaRPr>
        </a:p>
      </dsp:txBody>
      <dsp:txXfrm>
        <a:off x="1260673" y="2932247"/>
        <a:ext cx="5829538" cy="878580"/>
      </dsp:txXfrm>
    </dsp:sp>
    <dsp:sp modelId="{5094C553-A175-496C-8CEB-D5AB7FA1FBBA}">
      <dsp:nvSpPr>
        <dsp:cNvPr id="0" name=""/>
        <dsp:cNvSpPr/>
      </dsp:nvSpPr>
      <dsp:spPr>
        <a:xfrm>
          <a:off x="850183" y="3033321"/>
          <a:ext cx="796612" cy="79661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9BDD1F-E74F-4F88-8E53-56BB3FD82D09}">
      <dsp:nvSpPr>
        <dsp:cNvPr id="0" name=""/>
        <dsp:cNvSpPr/>
      </dsp:nvSpPr>
      <dsp:spPr>
        <a:xfrm>
          <a:off x="986930" y="3928987"/>
          <a:ext cx="6069248" cy="797988"/>
        </a:xfrm>
        <a:prstGeom prst="rect">
          <a:avLst/>
        </a:prstGeom>
        <a:solidFill>
          <a:schemeClr val="accent1">
            <a:alpha val="3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5849" tIns="38100" rIns="38100" bIns="3810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rPr>
            <a:t>В начале апреля 2017 г. в органы власти РФ направлено письмо с предложением по доработке «дорожных карт» с учетом рекомендаций Росреестра в срок до 01.06.2017</a:t>
          </a:r>
          <a:endParaRPr lang="ru-RU" sz="1500" i="0" kern="1200" dirty="0">
            <a:solidFill>
              <a:schemeClr val="tx1"/>
            </a:solidFill>
            <a:latin typeface="Segoe UI" pitchFamily="34" charset="0"/>
            <a:ea typeface="Segoe UI" pitchFamily="34" charset="0"/>
            <a:cs typeface="Segoe UI" pitchFamily="34" charset="0"/>
          </a:endParaRPr>
        </a:p>
      </dsp:txBody>
      <dsp:txXfrm>
        <a:off x="986930" y="3928987"/>
        <a:ext cx="6069248" cy="797988"/>
      </dsp:txXfrm>
    </dsp:sp>
    <dsp:sp modelId="{0C71DA82-F280-4A4F-8FBE-45920F2D669C}">
      <dsp:nvSpPr>
        <dsp:cNvPr id="0" name=""/>
        <dsp:cNvSpPr/>
      </dsp:nvSpPr>
      <dsp:spPr>
        <a:xfrm>
          <a:off x="610473" y="3989135"/>
          <a:ext cx="796612" cy="79661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23F546-FE82-42EC-8800-6EEB970B91BA}">
      <dsp:nvSpPr>
        <dsp:cNvPr id="0" name=""/>
        <dsp:cNvSpPr/>
      </dsp:nvSpPr>
      <dsp:spPr>
        <a:xfrm>
          <a:off x="484565" y="4692874"/>
          <a:ext cx="6593463" cy="1300759"/>
        </a:xfrm>
        <a:prstGeom prst="rect">
          <a:avLst/>
        </a:prstGeom>
        <a:solidFill>
          <a:schemeClr val="accent1">
            <a:alpha val="3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5849" tIns="38100" rIns="38100" bIns="3810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i="0" kern="120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rPr>
            <a:t>Заключение доп. соглашений о реализации ФЦП «Развитие единой государственной системы регистрации прав и кадастрового учета недвижимости (2014-2020 годы)», в котором содержится приложение с графиком внесения в ЕГРН границ административно-территориальных образований (заключено в Рязанской области)</a:t>
          </a:r>
          <a:endParaRPr lang="ru-RU" sz="1500" i="0" kern="1200" dirty="0">
            <a:solidFill>
              <a:schemeClr val="tx1"/>
            </a:solidFill>
            <a:latin typeface="Segoe UI" pitchFamily="34" charset="0"/>
            <a:ea typeface="Segoe UI" pitchFamily="34" charset="0"/>
            <a:cs typeface="Segoe UI" pitchFamily="34" charset="0"/>
          </a:endParaRPr>
        </a:p>
      </dsp:txBody>
      <dsp:txXfrm>
        <a:off x="484565" y="4692874"/>
        <a:ext cx="6593463" cy="1300759"/>
      </dsp:txXfrm>
    </dsp:sp>
    <dsp:sp modelId="{02FA9B24-DAC1-41B7-A276-B3B440ADD65B}">
      <dsp:nvSpPr>
        <dsp:cNvPr id="0" name=""/>
        <dsp:cNvSpPr/>
      </dsp:nvSpPr>
      <dsp:spPr>
        <a:xfrm>
          <a:off x="86259" y="4944948"/>
          <a:ext cx="796612" cy="79661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0.45869</cdr:x>
      <cdr:y>0.1576</cdr:y>
    </cdr:from>
    <cdr:to>
      <cdr:x>0.60845</cdr:x>
      <cdr:y>0.20829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139952" y="1052736"/>
          <a:ext cx="1351652" cy="338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>
              <a:solidFill>
                <a:prstClr val="black"/>
              </a:solidFill>
              <a:cs typeface="Arial" pitchFamily="34" charset="0"/>
            </a:rPr>
            <a:t>ФЛК 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262 (1%)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0.43476</cdr:x>
      <cdr:y>0.20073</cdr:y>
    </cdr:from>
    <cdr:to>
      <cdr:x>0.45869</cdr:x>
      <cdr:y>0.23307</cdr:y>
    </cdr:to>
    <cdr:cxnSp macro="">
      <cdr:nvCxnSpPr>
        <cdr:cNvPr id="4" name="Прямая соединительная линия 3"/>
        <cdr:cNvCxnSpPr/>
      </cdr:nvCxnSpPr>
      <cdr:spPr>
        <a:xfrm xmlns:a="http://schemas.openxmlformats.org/drawingml/2006/main" flipV="1">
          <a:off x="3923928" y="1340768"/>
          <a:ext cx="216024" cy="216024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accent3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0.45869</cdr:x>
      <cdr:y>0.20073</cdr:y>
    </cdr:from>
    <cdr:to>
      <cdr:x>0.58635</cdr:x>
      <cdr:y>0.20073</cdr:y>
    </cdr:to>
    <cdr:cxnSp macro="">
      <cdr:nvCxnSpPr>
        <cdr:cNvPr id="6" name="Прямая соединительная линия 5"/>
        <cdr:cNvCxnSpPr/>
      </cdr:nvCxnSpPr>
      <cdr:spPr>
        <a:xfrm xmlns:a="http://schemas.openxmlformats.org/drawingml/2006/main">
          <a:off x="4139952" y="1340768"/>
          <a:ext cx="1152128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accent3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0.51864</cdr:x>
      <cdr:y>0.19507</cdr:y>
    </cdr:from>
    <cdr:to>
      <cdr:x>0.83819</cdr:x>
      <cdr:y>0.24575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4680997" y="1302992"/>
          <a:ext cx="2884123" cy="338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>
              <a:solidFill>
                <a:prstClr val="black"/>
              </a:solidFill>
              <a:cs typeface="Arial" pitchFamily="34" charset="0"/>
            </a:rPr>
            <a:t>Подпись другого  КИ 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1479 (3%)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0.48263</cdr:x>
      <cdr:y>0.24385</cdr:y>
    </cdr:from>
    <cdr:to>
      <cdr:x>0.52252</cdr:x>
      <cdr:y>0.26878</cdr:y>
    </cdr:to>
    <cdr:cxnSp macro="">
      <cdr:nvCxnSpPr>
        <cdr:cNvPr id="10" name="Прямая соединительная линия 9"/>
        <cdr:cNvCxnSpPr/>
      </cdr:nvCxnSpPr>
      <cdr:spPr>
        <a:xfrm xmlns:a="http://schemas.openxmlformats.org/drawingml/2006/main" flipV="1">
          <a:off x="4355976" y="1628800"/>
          <a:ext cx="360040" cy="166542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accent6">
              <a:lumMod val="60000"/>
              <a:lumOff val="4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0.52252</cdr:x>
      <cdr:y>0.24385</cdr:y>
    </cdr:from>
    <cdr:to>
      <cdr:x>0.82979</cdr:x>
      <cdr:y>0.24385</cdr:y>
    </cdr:to>
    <cdr:cxnSp macro="">
      <cdr:nvCxnSpPr>
        <cdr:cNvPr id="13" name="Прямая соединительная линия 12"/>
        <cdr:cNvCxnSpPr/>
      </cdr:nvCxnSpPr>
      <cdr:spPr>
        <a:xfrm xmlns:a="http://schemas.openxmlformats.org/drawingml/2006/main">
          <a:off x="4716016" y="1628800"/>
          <a:ext cx="2773288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accent6">
              <a:lumMod val="60000"/>
              <a:lumOff val="4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0.52662</cdr:x>
      <cdr:y>0.24574</cdr:y>
    </cdr:from>
    <cdr:to>
      <cdr:x>0.87778</cdr:x>
      <cdr:y>0.29643</cdr:y>
    </cdr:to>
    <cdr:sp macro="" textlink="">
      <cdr:nvSpPr>
        <cdr:cNvPr id="15" name="Прямоугольник 14"/>
        <cdr:cNvSpPr/>
      </cdr:nvSpPr>
      <cdr:spPr>
        <a:xfrm xmlns:a="http://schemas.openxmlformats.org/drawingml/2006/main">
          <a:off x="4753000" y="1641452"/>
          <a:ext cx="3169457" cy="338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>
              <a:solidFill>
                <a:prstClr val="black"/>
              </a:solidFill>
              <a:cs typeface="Arial" pitchFamily="34" charset="0"/>
            </a:rPr>
            <a:t>Нет подписи </a:t>
          </a:r>
          <a:r>
            <a:rPr lang="en-US" sz="1600" dirty="0" smtClean="0">
              <a:solidFill>
                <a:prstClr val="black"/>
              </a:solidFill>
              <a:cs typeface="Arial" pitchFamily="34" charset="0"/>
            </a:rPr>
            <a:t>ZIP</a:t>
          </a:r>
          <a:r>
            <a:rPr lang="ru-RU" sz="1600" dirty="0" smtClean="0">
              <a:solidFill>
                <a:prstClr val="black"/>
              </a:solidFill>
              <a:cs typeface="Arial" pitchFamily="34" charset="0"/>
            </a:rPr>
            <a:t> – архива 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794 (2%)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0.51864</cdr:x>
      <cdr:y>0.28697</cdr:y>
    </cdr:from>
    <cdr:to>
      <cdr:x>0.5346</cdr:x>
      <cdr:y>0.29775</cdr:y>
    </cdr:to>
    <cdr:cxnSp macro="">
      <cdr:nvCxnSpPr>
        <cdr:cNvPr id="17" name="Прямая соединительная линия 16"/>
        <cdr:cNvCxnSpPr/>
      </cdr:nvCxnSpPr>
      <cdr:spPr>
        <a:xfrm xmlns:a="http://schemas.openxmlformats.org/drawingml/2006/main" flipV="1">
          <a:off x="4680992" y="1916832"/>
          <a:ext cx="144016" cy="72008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FFFF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0.5346</cdr:x>
      <cdr:y>0.28697</cdr:y>
    </cdr:from>
    <cdr:to>
      <cdr:x>0.86968</cdr:x>
      <cdr:y>0.28697</cdr:y>
    </cdr:to>
    <cdr:cxnSp macro="">
      <cdr:nvCxnSpPr>
        <cdr:cNvPr id="19" name="Прямая соединительная линия 18"/>
        <cdr:cNvCxnSpPr/>
      </cdr:nvCxnSpPr>
      <cdr:spPr>
        <a:xfrm xmlns:a="http://schemas.openxmlformats.org/drawingml/2006/main">
          <a:off x="4825008" y="1916832"/>
          <a:ext cx="3024336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FFFF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0.58247</cdr:x>
      <cdr:y>0.29411</cdr:y>
    </cdr:from>
    <cdr:to>
      <cdr:x>0.96542</cdr:x>
      <cdr:y>0.34479</cdr:y>
    </cdr:to>
    <cdr:sp macro="" textlink="">
      <cdr:nvSpPr>
        <cdr:cNvPr id="20" name="Прямоугольник 19"/>
        <cdr:cNvSpPr/>
      </cdr:nvSpPr>
      <cdr:spPr>
        <a:xfrm xmlns:a="http://schemas.openxmlformats.org/drawingml/2006/main">
          <a:off x="5257056" y="1964508"/>
          <a:ext cx="3456384" cy="338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>
              <a:solidFill>
                <a:prstClr val="black"/>
              </a:solidFill>
              <a:cs typeface="Arial" pitchFamily="34" charset="0"/>
            </a:rPr>
            <a:t>Повтор имени документа 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197 (0%)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0.59044</cdr:x>
      <cdr:y>0.34087</cdr:y>
    </cdr:from>
    <cdr:to>
      <cdr:x>0.92553</cdr:x>
      <cdr:y>0.34087</cdr:y>
    </cdr:to>
    <cdr:cxnSp macro="">
      <cdr:nvCxnSpPr>
        <cdr:cNvPr id="22" name="Прямая соединительная линия 21"/>
        <cdr:cNvCxnSpPr/>
      </cdr:nvCxnSpPr>
      <cdr:spPr>
        <a:xfrm xmlns:a="http://schemas.openxmlformats.org/drawingml/2006/main">
          <a:off x="5329064" y="2276872"/>
          <a:ext cx="3024336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accent4">
              <a:lumMod val="60000"/>
              <a:lumOff val="4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0.59044</cdr:x>
      <cdr:y>0.34711</cdr:y>
    </cdr:from>
    <cdr:to>
      <cdr:x>1</cdr:x>
      <cdr:y>0.39779</cdr:y>
    </cdr:to>
    <cdr:sp macro="" textlink="">
      <cdr:nvSpPr>
        <cdr:cNvPr id="23" name="Прямоугольник 22"/>
        <cdr:cNvSpPr/>
      </cdr:nvSpPr>
      <cdr:spPr>
        <a:xfrm xmlns:a="http://schemas.openxmlformats.org/drawingml/2006/main">
          <a:off x="5329064" y="2318544"/>
          <a:ext cx="3696458" cy="338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>
              <a:solidFill>
                <a:prstClr val="black"/>
              </a:solidFill>
              <a:cs typeface="Arial" pitchFamily="34" charset="0"/>
            </a:rPr>
            <a:t>Топологическая корректность 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2839 (9%)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0.63034</cdr:x>
      <cdr:y>0.39981</cdr:y>
    </cdr:from>
    <cdr:to>
      <cdr:x>0.99734</cdr:x>
      <cdr:y>0.45049</cdr:y>
    </cdr:to>
    <cdr:sp macro="" textlink="">
      <cdr:nvSpPr>
        <cdr:cNvPr id="24" name="Прямоугольник 23"/>
        <cdr:cNvSpPr/>
      </cdr:nvSpPr>
      <cdr:spPr>
        <a:xfrm xmlns:a="http://schemas.openxmlformats.org/drawingml/2006/main">
          <a:off x="5689104" y="2670572"/>
          <a:ext cx="3312368" cy="338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>
              <a:solidFill>
                <a:prstClr val="black"/>
              </a:solidFill>
              <a:cs typeface="Arial" pitchFamily="34" charset="0"/>
            </a:rPr>
            <a:t>Отсутствие файла в корне 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120 (8%)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0.63698</cdr:x>
      <cdr:y>0.44328</cdr:y>
    </cdr:from>
    <cdr:to>
      <cdr:x>0.96675</cdr:x>
      <cdr:y>0.49397</cdr:y>
    </cdr:to>
    <cdr:sp macro="" textlink="">
      <cdr:nvSpPr>
        <cdr:cNvPr id="25" name="Прямоугольник 24"/>
        <cdr:cNvSpPr/>
      </cdr:nvSpPr>
      <cdr:spPr>
        <a:xfrm xmlns:a="http://schemas.openxmlformats.org/drawingml/2006/main">
          <a:off x="5749087" y="2960948"/>
          <a:ext cx="2976378" cy="338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>
              <a:solidFill>
                <a:prstClr val="black"/>
              </a:solidFill>
              <a:cs typeface="Arial" pitchFamily="34" charset="0"/>
            </a:rPr>
            <a:t>Отсутствие </a:t>
          </a:r>
          <a:r>
            <a:rPr lang="en-US" sz="1600" dirty="0" smtClean="0">
              <a:solidFill>
                <a:prstClr val="black"/>
              </a:solidFill>
              <a:cs typeface="Arial" pitchFamily="34" charset="0"/>
            </a:rPr>
            <a:t>SIG </a:t>
          </a:r>
          <a:r>
            <a:rPr lang="ru-RU" sz="1600" dirty="0" smtClean="0">
              <a:solidFill>
                <a:prstClr val="black"/>
              </a:solidFill>
              <a:cs typeface="Arial" pitchFamily="34" charset="0"/>
            </a:rPr>
            <a:t>в корне 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551 (8%)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0.60692</cdr:x>
      <cdr:y>0.48277</cdr:y>
    </cdr:from>
    <cdr:to>
      <cdr:x>0.63034</cdr:x>
      <cdr:y>0.49179</cdr:y>
    </cdr:to>
    <cdr:cxnSp macro="">
      <cdr:nvCxnSpPr>
        <cdr:cNvPr id="27" name="Прямая соединительная линия 26"/>
        <cdr:cNvCxnSpPr/>
      </cdr:nvCxnSpPr>
      <cdr:spPr>
        <a:xfrm xmlns:a="http://schemas.openxmlformats.org/drawingml/2006/main">
          <a:off x="5477734" y="3224713"/>
          <a:ext cx="211414" cy="60252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accent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0.63034</cdr:x>
      <cdr:y>0.49179</cdr:y>
    </cdr:from>
    <cdr:to>
      <cdr:x>0.9734</cdr:x>
      <cdr:y>0.49179</cdr:y>
    </cdr:to>
    <cdr:cxnSp macro="">
      <cdr:nvCxnSpPr>
        <cdr:cNvPr id="29" name="Прямая соединительная линия 28"/>
        <cdr:cNvCxnSpPr/>
      </cdr:nvCxnSpPr>
      <cdr:spPr>
        <a:xfrm xmlns:a="http://schemas.openxmlformats.org/drawingml/2006/main">
          <a:off x="5689104" y="3284984"/>
          <a:ext cx="3096344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accent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0.63844</cdr:x>
      <cdr:y>0.50257</cdr:y>
    </cdr:from>
    <cdr:to>
      <cdr:x>0.95604</cdr:x>
      <cdr:y>0.55325</cdr:y>
    </cdr:to>
    <cdr:sp macro="" textlink="">
      <cdr:nvSpPr>
        <cdr:cNvPr id="30" name="Прямоугольник 29"/>
        <cdr:cNvSpPr/>
      </cdr:nvSpPr>
      <cdr:spPr>
        <a:xfrm xmlns:a="http://schemas.openxmlformats.org/drawingml/2006/main">
          <a:off x="5762254" y="3356972"/>
          <a:ext cx="2866490" cy="338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>
              <a:solidFill>
                <a:prstClr val="black"/>
              </a:solidFill>
              <a:cs typeface="Arial" pitchFamily="34" charset="0"/>
            </a:rPr>
            <a:t>Вхождение ОКС в ЗУ 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2113 (</a:t>
          </a:r>
          <a:r>
            <a:rPr lang="ru-RU" sz="1600" b="1" dirty="0">
              <a:solidFill>
                <a:prstClr val="black"/>
              </a:solidFill>
              <a:cs typeface="Arial" pitchFamily="34" charset="0"/>
            </a:rPr>
            <a:t>8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%)</a:t>
          </a:r>
          <a:endParaRPr lang="ru-RU" sz="1200" b="1" dirty="0"/>
        </a:p>
      </cdr:txBody>
    </cdr:sp>
  </cdr:relSizeAnchor>
  <cdr:relSizeAnchor xmlns:cdr="http://schemas.openxmlformats.org/drawingml/2006/chartDrawing">
    <cdr:from>
      <cdr:x>0.63906</cdr:x>
      <cdr:y>0.55647</cdr:y>
    </cdr:from>
    <cdr:to>
      <cdr:x>0.94707</cdr:x>
      <cdr:y>0.60715</cdr:y>
    </cdr:to>
    <cdr:sp macro="" textlink="">
      <cdr:nvSpPr>
        <cdr:cNvPr id="31" name="Прямоугольник 30"/>
        <cdr:cNvSpPr/>
      </cdr:nvSpPr>
      <cdr:spPr>
        <a:xfrm xmlns:a="http://schemas.openxmlformats.org/drawingml/2006/main">
          <a:off x="5767850" y="3717003"/>
          <a:ext cx="2779928" cy="338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>
              <a:solidFill>
                <a:prstClr val="black"/>
              </a:solidFill>
              <a:cs typeface="Arial" pitchFamily="34" charset="0"/>
            </a:rPr>
            <a:t>Вхождение ОКС в КК 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776 (8%)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0.63933</cdr:x>
      <cdr:y>0.5996</cdr:y>
    </cdr:from>
    <cdr:to>
      <cdr:x>0.9565</cdr:x>
      <cdr:y>0.5996</cdr:y>
    </cdr:to>
    <cdr:cxnSp macro="">
      <cdr:nvCxnSpPr>
        <cdr:cNvPr id="33" name="Прямая соединительная линия 32"/>
        <cdr:cNvCxnSpPr/>
      </cdr:nvCxnSpPr>
      <cdr:spPr>
        <a:xfrm xmlns:a="http://schemas.openxmlformats.org/drawingml/2006/main">
          <a:off x="5770277" y="4005094"/>
          <a:ext cx="2862625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accent3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0.63933</cdr:x>
      <cdr:y>0.61516</cdr:y>
    </cdr:from>
    <cdr:to>
      <cdr:x>0.99671</cdr:x>
      <cdr:y>0.7027</cdr:y>
    </cdr:to>
    <cdr:sp macro="" textlink="">
      <cdr:nvSpPr>
        <cdr:cNvPr id="34" name="Прямоугольник 33"/>
        <cdr:cNvSpPr/>
      </cdr:nvSpPr>
      <cdr:spPr>
        <a:xfrm xmlns:a="http://schemas.openxmlformats.org/drawingml/2006/main">
          <a:off x="5770277" y="4108997"/>
          <a:ext cx="3225541" cy="5847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>
              <a:solidFill>
                <a:prstClr val="black"/>
              </a:solidFill>
              <a:cs typeface="Arial" pitchFamily="34" charset="0"/>
            </a:rPr>
            <a:t>Попадание в указанный квартал 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538 (</a:t>
          </a:r>
          <a:r>
            <a:rPr lang="ru-RU" sz="1600" b="1" dirty="0">
              <a:solidFill>
                <a:prstClr val="black"/>
              </a:solidFill>
              <a:cs typeface="Arial" pitchFamily="34" charset="0"/>
            </a:rPr>
            <a:t>8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%)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0.60692</cdr:x>
      <cdr:y>0.6897</cdr:y>
    </cdr:from>
    <cdr:to>
      <cdr:x>0.63034</cdr:x>
      <cdr:y>0.69662</cdr:y>
    </cdr:to>
    <cdr:cxnSp macro="">
      <cdr:nvCxnSpPr>
        <cdr:cNvPr id="36" name="Прямая соединительная линия 35"/>
        <cdr:cNvCxnSpPr/>
      </cdr:nvCxnSpPr>
      <cdr:spPr>
        <a:xfrm xmlns:a="http://schemas.openxmlformats.org/drawingml/2006/main">
          <a:off x="5477734" y="4606946"/>
          <a:ext cx="211414" cy="46204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accent4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0.63034</cdr:x>
      <cdr:y>0.69662</cdr:y>
    </cdr:from>
    <cdr:to>
      <cdr:x>0.98138</cdr:x>
      <cdr:y>0.69662</cdr:y>
    </cdr:to>
    <cdr:cxnSp macro="">
      <cdr:nvCxnSpPr>
        <cdr:cNvPr id="38" name="Прямая соединительная линия 37"/>
        <cdr:cNvCxnSpPr/>
      </cdr:nvCxnSpPr>
      <cdr:spPr>
        <a:xfrm xmlns:a="http://schemas.openxmlformats.org/drawingml/2006/main">
          <a:off x="5689104" y="4653136"/>
          <a:ext cx="3168352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accent4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0.59044</cdr:x>
      <cdr:y>0.73974</cdr:y>
    </cdr:from>
    <cdr:to>
      <cdr:x>0.92738</cdr:x>
      <cdr:y>0.82729</cdr:y>
    </cdr:to>
    <cdr:sp macro="" textlink="">
      <cdr:nvSpPr>
        <cdr:cNvPr id="39" name="Прямоугольник 38"/>
        <cdr:cNvSpPr/>
      </cdr:nvSpPr>
      <cdr:spPr>
        <a:xfrm xmlns:a="http://schemas.openxmlformats.org/drawingml/2006/main">
          <a:off x="5329064" y="4941168"/>
          <a:ext cx="3040992" cy="584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>
              <a:solidFill>
                <a:prstClr val="black"/>
              </a:solidFill>
              <a:cs typeface="Arial" pitchFamily="34" charset="0"/>
            </a:rPr>
            <a:t>Пересечение с ранее учтенными объектами 7726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 (21%)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0.56824</cdr:x>
      <cdr:y>0.78286</cdr:y>
    </cdr:from>
    <cdr:to>
      <cdr:x>0.59979</cdr:x>
      <cdr:y>0.8152</cdr:y>
    </cdr:to>
    <cdr:cxnSp macro="">
      <cdr:nvCxnSpPr>
        <cdr:cNvPr id="41" name="Прямая соединительная линия 40"/>
        <cdr:cNvCxnSpPr/>
      </cdr:nvCxnSpPr>
      <cdr:spPr>
        <a:xfrm xmlns:a="http://schemas.openxmlformats.org/drawingml/2006/main">
          <a:off x="5128670" y="5229198"/>
          <a:ext cx="284755" cy="216019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0.59842</cdr:x>
      <cdr:y>0.8152</cdr:y>
    </cdr:from>
    <cdr:to>
      <cdr:x>0.91338</cdr:x>
      <cdr:y>0.8152</cdr:y>
    </cdr:to>
    <cdr:cxnSp macro="">
      <cdr:nvCxnSpPr>
        <cdr:cNvPr id="43" name="Прямая соединительная линия 42"/>
        <cdr:cNvCxnSpPr/>
      </cdr:nvCxnSpPr>
      <cdr:spPr>
        <a:xfrm xmlns:a="http://schemas.openxmlformats.org/drawingml/2006/main">
          <a:off x="5401072" y="5445224"/>
          <a:ext cx="284269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0.46401</cdr:x>
      <cdr:y>0.89422</cdr:y>
    </cdr:from>
    <cdr:to>
      <cdr:x>0.91878</cdr:x>
      <cdr:y>0.98177</cdr:y>
    </cdr:to>
    <cdr:sp macro="" textlink="">
      <cdr:nvSpPr>
        <cdr:cNvPr id="47" name="Прямоугольник 46"/>
        <cdr:cNvSpPr/>
      </cdr:nvSpPr>
      <cdr:spPr>
        <a:xfrm xmlns:a="http://schemas.openxmlformats.org/drawingml/2006/main">
          <a:off x="4187905" y="5973070"/>
          <a:ext cx="4104537" cy="58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>
              <a:solidFill>
                <a:prstClr val="black"/>
              </a:solidFill>
              <a:cs typeface="Arial" pitchFamily="34" charset="0"/>
            </a:rPr>
            <a:t>Несоответствие существующих точек уточняемого ЗУ сведениями ГКН 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2800 (</a:t>
          </a:r>
          <a:r>
            <a:rPr lang="ru-RU" sz="1600" b="1" dirty="0">
              <a:solidFill>
                <a:prstClr val="black"/>
              </a:solidFill>
              <a:cs typeface="Arial" pitchFamily="34" charset="0"/>
            </a:rPr>
            <a:t>7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%)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</cdr:x>
      <cdr:y>0.21809</cdr:y>
    </cdr:from>
    <cdr:to>
      <cdr:x>0.20055</cdr:x>
      <cdr:y>0.26878</cdr:y>
    </cdr:to>
    <cdr:sp macro="" textlink="">
      <cdr:nvSpPr>
        <cdr:cNvPr id="48" name="Прямоугольник 47"/>
        <cdr:cNvSpPr/>
      </cdr:nvSpPr>
      <cdr:spPr>
        <a:xfrm xmlns:a="http://schemas.openxmlformats.org/drawingml/2006/main">
          <a:off x="-35024" y="1456787"/>
          <a:ext cx="1810111" cy="338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>
              <a:solidFill>
                <a:prstClr val="black"/>
              </a:solidFill>
              <a:cs typeface="Arial" pitchFamily="34" charset="0"/>
            </a:rPr>
            <a:t>Иные 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13 674 (37%)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0.00803</cdr:x>
      <cdr:y>0.26878</cdr:y>
    </cdr:from>
    <cdr:to>
      <cdr:x>0.18355</cdr:x>
      <cdr:y>0.26878</cdr:y>
    </cdr:to>
    <cdr:cxnSp macro="">
      <cdr:nvCxnSpPr>
        <cdr:cNvPr id="50" name="Прямая соединительная линия 49"/>
        <cdr:cNvCxnSpPr/>
      </cdr:nvCxnSpPr>
      <cdr:spPr>
        <a:xfrm xmlns:a="http://schemas.openxmlformats.org/drawingml/2006/main">
          <a:off x="72480" y="1795341"/>
          <a:ext cx="1584176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accent2">
              <a:lumMod val="40000"/>
              <a:lumOff val="6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</cdr:x>
      <cdr:y>0.83471</cdr:y>
    </cdr:from>
    <cdr:to>
      <cdr:x>0.24738</cdr:x>
      <cdr:y>0.95911</cdr:y>
    </cdr:to>
    <cdr:sp macro="" textlink="">
      <cdr:nvSpPr>
        <cdr:cNvPr id="51" name="Прямоугольник 50"/>
        <cdr:cNvSpPr/>
      </cdr:nvSpPr>
      <cdr:spPr>
        <a:xfrm xmlns:a="http://schemas.openxmlformats.org/drawingml/2006/main">
          <a:off x="-35024" y="5575514"/>
          <a:ext cx="2232719" cy="8309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 smtClean="0">
              <a:solidFill>
                <a:prstClr val="black"/>
              </a:solidFill>
              <a:cs typeface="Arial" pitchFamily="34" charset="0"/>
            </a:rPr>
            <a:t>Отсутствие сведений о средствах измерения </a:t>
          </a:r>
          <a:r>
            <a:rPr lang="ru-RU" sz="1600" b="1" dirty="0" smtClean="0">
              <a:solidFill>
                <a:prstClr val="black"/>
              </a:solidFill>
              <a:cs typeface="Arial" pitchFamily="34" charset="0"/>
            </a:rPr>
            <a:t>5100 (14%)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0.60692</cdr:x>
      <cdr:y>0.59897</cdr:y>
    </cdr:from>
    <cdr:to>
      <cdr:x>0.63933</cdr:x>
      <cdr:y>0.64832</cdr:y>
    </cdr:to>
    <cdr:cxnSp macro="">
      <cdr:nvCxnSpPr>
        <cdr:cNvPr id="7" name="Прямая соединительная линия 6"/>
        <cdr:cNvCxnSpPr/>
      </cdr:nvCxnSpPr>
      <cdr:spPr>
        <a:xfrm xmlns:a="http://schemas.openxmlformats.org/drawingml/2006/main" flipH="1">
          <a:off x="5477734" y="4000890"/>
          <a:ext cx="292543" cy="329609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bg2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0.7636</cdr:x>
      <cdr:y>0.94534</cdr:y>
    </cdr:from>
    <cdr:to>
      <cdr:x>1</cdr:x>
      <cdr:y>1</cdr:y>
    </cdr:to>
    <cdr:sp macro="" textlink="">
      <cdr:nvSpPr>
        <cdr:cNvPr id="32" name="Номер слайда 3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7061200" y="6543675"/>
          <a:ext cx="2133600" cy="3651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/>
        <a:lstStyle xmlns:a="http://schemas.openxmlformats.org/drawingml/2006/main">
          <a:defPPr>
            <a:defRPr lang="ru-RU"/>
          </a:defPPr>
          <a:lvl1pPr marL="0" algn="r" defTabSz="914400" rtl="0" eaLnBrk="1" latinLnBrk="0" hangingPunct="1">
            <a:defRPr sz="1200" kern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C426466A-A062-4EA8-869F-F58765B31057}" type="slidenum">
            <a:rPr lang="uk-UA" smtClean="0">
              <a:solidFill>
                <a:prstClr val="black"/>
              </a:solidFill>
            </a:rPr>
            <a:pPr/>
            <a:t>15</a:t>
          </a:fld>
          <a:endParaRPr lang="uk-UA" dirty="0">
            <a:solidFill>
              <a:prstClr val="black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2945659" cy="496412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3" y="3"/>
            <a:ext cx="2945659" cy="496412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r">
              <a:defRPr sz="1200"/>
            </a:lvl1pPr>
          </a:lstStyle>
          <a:p>
            <a:fld id="{A275FA37-D2B5-48D5-BB3F-0062FF05947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3" tIns="45712" rIns="91423" bIns="4571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13"/>
            <a:ext cx="5438140" cy="4467702"/>
          </a:xfrm>
          <a:prstGeom prst="rect">
            <a:avLst/>
          </a:prstGeom>
        </p:spPr>
        <p:txBody>
          <a:bodyPr vert="horz" lIns="91423" tIns="45712" rIns="91423" bIns="4571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430093"/>
            <a:ext cx="2945659" cy="496412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3" y="9430093"/>
            <a:ext cx="2945659" cy="496412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r">
              <a:defRPr sz="1200"/>
            </a:lvl1pPr>
          </a:lstStyle>
          <a:p>
            <a:fld id="{E9A6290A-A65A-47DA-9E7B-759BCE05C7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939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6290A-A65A-47DA-9E7B-759BCE05C76F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807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6290A-A65A-47DA-9E7B-759BCE05C76F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807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oleObject" Target="../embeddings/oleObject3.bin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B3096-1E96-491B-AB90-95C34A77679D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803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0781C-8FFB-4450-9C1F-18998505A561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83714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22353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12508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54519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37172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9049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09326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64216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85214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10243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628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A502-59C6-4256-A6CE-1BA63D0FBAFE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81762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63626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15856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78385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19250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73954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27798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9979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9484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561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9726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C5EEF-5105-4927-A47C-550E2E801B4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791739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26643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99968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01035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27310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48064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18335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299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7C29A-57DB-4356-8D38-9E2F9D82EDC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42522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E8E44-E5FC-4DE6-BF25-D5AF7A775DF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13481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4213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5213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F003C-C81E-497D-9330-177EA3F6D47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8439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E4AC9-2619-4E6B-9722-566B07CFB84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27690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183B6-DDDB-4280-AAD8-BC01FC5BF6B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53732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3F5AE-D843-4886-B49F-0BBEBCDB6B0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96826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19F1D-59C5-4009-AE4F-39DB70A2BD4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59509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66D6F-D681-4F4E-ABD5-34D534585547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2571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F673B-B2DC-4DB7-B4B4-A883CFA283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4769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D748F3-72AD-469D-84C3-60A082419F8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90635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1650" y="765175"/>
            <a:ext cx="2062163" cy="53609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63575" y="765175"/>
            <a:ext cx="6035675" cy="53609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CF459-C8D8-4849-B83A-82E9164D364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09258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575" y="765175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4213" y="1600204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5213" y="1600204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5CB24-2922-4725-8EA7-DFDC9A5EC81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441430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6624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0170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8293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1131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8669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62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361E0-097F-4543-9DE1-0A2D7E96EFF4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6178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8417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2539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0309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243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5573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28" name="Rectangle 15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1" name="think-cell Slide" r:id="rId4" imgW="0" imgH="0" progId="TCLayout.ActiveDocument.1">
                  <p:embed/>
                </p:oleObj>
              </mc:Choice>
              <mc:Fallback>
                <p:oleObj name="think-cell Slide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50" descr="BCG_Logotype_Regular_rev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554" y="5840413"/>
            <a:ext cx="3856892" cy="252412"/>
          </a:xfrm>
          <a:prstGeom prst="rect">
            <a:avLst/>
          </a:prstGeom>
          <a:noFill/>
        </p:spPr>
      </p:pic>
      <p:grpSp>
        <p:nvGrpSpPr>
          <p:cNvPr id="10" name="Group 9"/>
          <p:cNvGrpSpPr/>
          <p:nvPr userDrawn="1"/>
        </p:nvGrpSpPr>
        <p:grpSpPr>
          <a:xfrm>
            <a:off x="225083" y="476250"/>
            <a:ext cx="8876714" cy="1073150"/>
            <a:chOff x="243840" y="476250"/>
            <a:chExt cx="9616440" cy="1073150"/>
          </a:xfrm>
        </p:grpSpPr>
        <p:sp>
          <p:nvSpPr>
            <p:cNvPr id="8" name="Rectangle 7"/>
            <p:cNvSpPr/>
            <p:nvPr userDrawn="1"/>
          </p:nvSpPr>
          <p:spPr bwMode="auto">
            <a:xfrm>
              <a:off x="243840" y="731520"/>
              <a:ext cx="9616440" cy="45720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45720" rIns="4572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89000" fontAlgn="base"/>
              <a:endParaRPr lang="ru-RU" sz="1200" dirty="0" smtClean="0">
                <a:solidFill>
                  <a:srgbClr val="000000"/>
                </a:solidFill>
              </a:endParaRPr>
            </a:p>
          </p:txBody>
        </p:sp>
        <p:pic>
          <p:nvPicPr>
            <p:cNvPr id="6" name="Picture 7"/>
            <p:cNvPicPr>
              <a:picLocks noChangeAspect="1" noChangeArrowheads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8313" y="476250"/>
              <a:ext cx="2733675" cy="1073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Rectangle 6"/>
          <p:cNvSpPr/>
          <p:nvPr userDrawn="1"/>
        </p:nvSpPr>
        <p:spPr bwMode="auto">
          <a:xfrm>
            <a:off x="432289" y="6637020"/>
            <a:ext cx="615754" cy="20574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89000" fontAlgn="base"/>
            <a:endParaRPr lang="ru-RU" sz="14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3709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34979" y="1509714"/>
            <a:ext cx="8274051" cy="4613275"/>
          </a:xfrm>
        </p:spPr>
        <p:txBody>
          <a:bodyPr/>
          <a:lstStyle>
            <a:lvl3pPr>
              <a:buFont typeface="Trebuchet MS" pitchFamily="34" charset="0"/>
              <a:buChar char="—"/>
              <a:defRPr/>
            </a:lvl3pPr>
            <a:lvl4pPr>
              <a:buFont typeface="Trebuchet MS" pitchFamily="34" charset="0"/>
              <a:buChar char="—"/>
              <a:defRPr/>
            </a:lvl4pPr>
            <a:lvl5pPr>
              <a:buFont typeface="Trebuchet MS" pitchFamily="34" charset="0"/>
              <a:buChar char="—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51173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11429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38363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B3096-1E96-491B-AB90-95C34A77679D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105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92B18-CC8C-4CEE-94C9-5DB084B9D1CE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396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66D6F-D681-4F4E-ABD5-34D534585547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6456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361E0-097F-4543-9DE1-0A2D7E96EFF4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2717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92B18-CC8C-4CEE-94C9-5DB084B9D1CE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1346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6EA14-CA1E-486C-9630-E598973FED66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1329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3E981-DB63-446F-9697-60941AB2CF8E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3060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0C5D8-5BAE-42F4-AB09-53D3133F5D14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63811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4920-CEFF-4CF9-A44C-277407BDBDA5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92195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A442D-796B-4A38-BB62-E12B5AB9DEE3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5792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0781C-8FFB-4450-9C1F-18998505A561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16679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A502-59C6-4256-A6CE-1BA63D0FBAFE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182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6EA14-CA1E-486C-9630-E598973FED66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31166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82870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8715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5446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7144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39739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2789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9723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92073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20201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142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3E981-DB63-446F-9697-60941AB2CF8E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02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88975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66332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63076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08706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14344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5417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19019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0587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75619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857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0C5D8-5BAE-42F4-AB09-53D3133F5D14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84581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8898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21260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49263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49903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48745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28553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02625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57166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64643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299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4920-CEFF-4CF9-A44C-277407BDBDA5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15219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79120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70973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87957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54213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70298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66404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54644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24016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17042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089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A442D-796B-4A38-BB62-E12B5AB9DEE3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23504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44737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77126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64940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01016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35243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86134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20666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87456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79376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719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vmlDrawing" Target="../drawings/vmlDrawing1.v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Layout" Target="../slideLayouts/slideLayout37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vmlDrawing" Target="../drawings/vmlDrawing2.v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38.xml"/><Relationship Id="rId9" Type="http://schemas.openxmlformats.org/officeDocument/2006/relationships/image" Target="../media/image4.e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343A1-635F-472E-ACCA-5F275494D076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77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449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09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168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3C80E3-223D-4FB5-96F2-3B9849A279B8}" type="slidenum">
              <a:rPr lang="ru-RU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692150"/>
          </a:xfrm>
          <a:prstGeom prst="rect">
            <a:avLst/>
          </a:prstGeom>
          <a:solidFill>
            <a:srgbClr val="0C434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 userDrawn="1"/>
        </p:nvGraphicFramePr>
        <p:xfrm>
          <a:off x="4683128" y="115888"/>
          <a:ext cx="442595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4" name="Image" r:id="rId16" imgW="6514286" imgH="774330" progId="Photoshop.Image.9">
                  <p:embed/>
                </p:oleObj>
              </mc:Choice>
              <mc:Fallback>
                <p:oleObj name="Image" r:id="rId16" imgW="6514286" imgH="774330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28" y="115888"/>
                        <a:ext cx="4425950" cy="525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63575" y="76517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3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60020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53873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ews GothicC BT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ews GothicC BT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ews GothicC BT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ews GothicC BT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ews GothicC BT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ews GothicC BT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ews GothicC BT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ews GothicC BT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456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0" y="0"/>
          <a:ext cx="146538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" name="think-cell Slide" r:id="rId8" imgW="360" imgH="360" progId="TCLayout.ActiveDocument.1">
                  <p:embed/>
                </p:oleObj>
              </mc:Choice>
              <mc:Fallback>
                <p:oleObj name="think-cell Slide" r:id="rId8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46538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4975" y="163513"/>
            <a:ext cx="8274050" cy="831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Slide title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4975" y="1509714"/>
            <a:ext cx="8274050" cy="4613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Body text</a:t>
            </a:r>
          </a:p>
          <a:p>
            <a:pPr lvl="1"/>
            <a:r>
              <a:rPr lang="en-GB" dirty="0" smtClean="0"/>
              <a:t>First level</a:t>
            </a:r>
          </a:p>
          <a:p>
            <a:pPr lvl="2"/>
            <a:r>
              <a:rPr lang="en-GB" dirty="0" smtClean="0"/>
              <a:t>Second level</a:t>
            </a:r>
          </a:p>
          <a:p>
            <a:pPr lvl="3"/>
            <a:r>
              <a:rPr lang="en-GB" dirty="0" smtClean="0"/>
              <a:t>Third level</a:t>
            </a:r>
          </a:p>
          <a:p>
            <a:pPr lvl="4"/>
            <a:r>
              <a:rPr lang="en-GB" dirty="0" smtClean="0"/>
              <a:t>Quotation level</a:t>
            </a: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8568876" y="6610226"/>
            <a:ext cx="176212" cy="131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 defTabSz="889000">
              <a:spcBef>
                <a:spcPct val="0"/>
              </a:spcBef>
            </a:pPr>
            <a:fld id="{0AAE6F06-DF1F-4AFE-8A52-B806E3E9D437}" type="slidenum">
              <a:rPr lang="en-GB" sz="900">
                <a:solidFill>
                  <a:srgbClr val="000000"/>
                </a:solidFill>
              </a:rPr>
              <a:pPr algn="r" defTabSz="889000">
                <a:spcBef>
                  <a:spcPct val="0"/>
                </a:spcBef>
              </a:pPr>
              <a:t>‹#›</a:t>
            </a:fld>
            <a:endParaRPr lang="en-GB" sz="900" dirty="0">
              <a:solidFill>
                <a:srgbClr val="000000"/>
              </a:solidFill>
            </a:endParaRPr>
          </a:p>
        </p:txBody>
      </p:sp>
      <p:sp>
        <p:nvSpPr>
          <p:cNvPr id="8" name="Rectangle 122"/>
          <p:cNvSpPr>
            <a:spLocks noChangeArrowheads="1"/>
          </p:cNvSpPr>
          <p:nvPr/>
        </p:nvSpPr>
        <p:spPr bwMode="auto">
          <a:xfrm>
            <a:off x="434975" y="989013"/>
            <a:ext cx="8274050" cy="55562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bg1"/>
              </a:gs>
            </a:gsLst>
            <a:lin ang="0" scaled="1"/>
          </a:gradFill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tIns="91440" bIns="91440" anchor="ctr"/>
          <a:lstStyle/>
          <a:p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54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</p:sldLayoutIdLst>
  <p:txStyles>
    <p:titleStyle>
      <a:lvl1pPr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45782"/>
          </a:solidFill>
          <a:latin typeface="+mj-lt"/>
          <a:ea typeface="Tahoma" pitchFamily="34" charset="0"/>
          <a:cs typeface="Tahoma" pitchFamily="34" charset="0"/>
        </a:defRPr>
      </a:lvl1pPr>
      <a:lvl2pPr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2pPr>
      <a:lvl3pPr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3pPr>
      <a:lvl4pPr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4pPr>
      <a:lvl5pPr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5pPr>
      <a:lvl6pPr marL="457200"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6pPr>
      <a:lvl7pPr marL="914400"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7pPr>
      <a:lvl8pPr marL="1371600"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8pPr>
      <a:lvl9pPr marL="1828800"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9pPr>
    </p:titleStyle>
    <p:bodyStyle>
      <a:lvl1pPr algn="l" defTabSz="889000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defRPr sz="1600" b="1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1pPr>
      <a:lvl2pPr marL="444500" indent="-222250" algn="l" defTabSz="889000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Char char="•"/>
        <a:defRPr sz="1600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2pPr>
      <a:lvl3pPr marL="889000" indent="-222250" algn="l" defTabSz="889000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Font typeface="Trebuchet MS" pitchFamily="34" charset="0"/>
        <a:buChar char="—"/>
        <a:defRPr sz="1600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3pPr>
      <a:lvl4pPr marL="1338263" indent="-227013" algn="l" defTabSz="889000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Font typeface="Trebuchet MS" pitchFamily="34" charset="0"/>
        <a:buChar char="—"/>
        <a:defRPr sz="1600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4pPr>
      <a:lvl5pPr marL="1998663" indent="-220663" algn="l" defTabSz="889000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Font typeface="Trebuchet MS" pitchFamily="34" charset="0"/>
        <a:buChar char="—"/>
        <a:defRPr sz="1600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5pPr>
      <a:lvl6pPr marL="2455863" indent="-220663" algn="l" defTabSz="889000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rebuchet MS" pitchFamily="34" charset="0"/>
        <a:buChar char="–"/>
        <a:defRPr sz="1600">
          <a:solidFill>
            <a:schemeClr val="tx1"/>
          </a:solidFill>
          <a:latin typeface="+mn-lt"/>
          <a:cs typeface="+mn-cs"/>
        </a:defRPr>
      </a:lvl6pPr>
      <a:lvl7pPr marL="2913063" indent="-220663" algn="l" defTabSz="889000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rebuchet MS" pitchFamily="34" charset="0"/>
        <a:buChar char="–"/>
        <a:defRPr sz="1600">
          <a:solidFill>
            <a:schemeClr val="tx1"/>
          </a:solidFill>
          <a:latin typeface="+mn-lt"/>
          <a:cs typeface="+mn-cs"/>
        </a:defRPr>
      </a:lvl7pPr>
      <a:lvl8pPr marL="3370263" indent="-220663" algn="l" defTabSz="889000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rebuchet MS" pitchFamily="34" charset="0"/>
        <a:buChar char="–"/>
        <a:defRPr sz="1600">
          <a:solidFill>
            <a:schemeClr val="tx1"/>
          </a:solidFill>
          <a:latin typeface="+mn-lt"/>
          <a:cs typeface="+mn-cs"/>
        </a:defRPr>
      </a:lvl8pPr>
      <a:lvl9pPr marL="3827463" indent="-220663" algn="l" defTabSz="889000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rebuchet MS" pitchFamily="34" charset="0"/>
        <a:buChar char="–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343A1-635F-472E-ACCA-5F275494D076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662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24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461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75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69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1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k.rosreestr.ru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microsoft.com/office/2007/relationships/hdphoto" Target="../media/hdphoto2.wdp"/><Relationship Id="rId7" Type="http://schemas.openxmlformats.org/officeDocument/2006/relationships/image" Target="../media/image4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9.xml"/><Relationship Id="rId4" Type="http://schemas.openxmlformats.org/officeDocument/2006/relationships/chart" Target="../charts/char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7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7.xm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4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654061"/>
            <a:ext cx="365355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accent1"/>
                </a:solidFill>
              </a:rPr>
              <a:t>ОБЗОР ЦЕЛЕВЫХ </a:t>
            </a:r>
            <a:r>
              <a:rPr lang="ru-RU" sz="2600" b="1" dirty="0" smtClean="0">
                <a:solidFill>
                  <a:schemeClr val="accent1"/>
                </a:solidFill>
              </a:rPr>
              <a:t>МОДЕЛЕЙ:</a:t>
            </a:r>
            <a:endParaRPr lang="ru-RU" sz="2600" dirty="0">
              <a:solidFill>
                <a:schemeClr val="accent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48264" y="811189"/>
            <a:ext cx="13685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 smtClean="0">
                <a:solidFill>
                  <a:prstClr val="black"/>
                </a:solidFill>
              </a:rPr>
              <a:t>20 июля </a:t>
            </a:r>
            <a:r>
              <a:rPr lang="ru-RU" sz="1400" i="1" dirty="0" smtClean="0">
                <a:solidFill>
                  <a:prstClr val="black"/>
                </a:solidFill>
              </a:rPr>
              <a:t>2017 г.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836587" y="6436844"/>
            <a:ext cx="62426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 smtClean="0">
                <a:solidFill>
                  <a:prstClr val="black"/>
                </a:solidFill>
              </a:rPr>
              <a:t>Константин Колтонюк, заместитель руководителя Росреестра</a:t>
            </a:r>
            <a:endParaRPr lang="ru-RU" b="1" i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376704" y="2555968"/>
            <a:ext cx="5587783" cy="38584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700" b="1" dirty="0">
                <a:solidFill>
                  <a:srgbClr val="009900"/>
                </a:solidFill>
              </a:rPr>
              <a:t>«ПОСТАНОВКА НА КАДАСТРОВЫЙ УЧЕТ ЗЕМЕЛЬНЫХ УЧАСТКОВ И ОБЪЕКТОВ НЕДВИЖИМОГО ИМУЩЕСТВА»</a:t>
            </a:r>
          </a:p>
          <a:p>
            <a:pPr lvl="0" algn="ctr"/>
            <a:endParaRPr lang="ru-RU" sz="2700" b="1" dirty="0">
              <a:solidFill>
                <a:srgbClr val="009900"/>
              </a:solidFill>
            </a:endParaRPr>
          </a:p>
          <a:p>
            <a:pPr lvl="0" algn="ctr"/>
            <a:r>
              <a:rPr lang="ru-RU" sz="2700" b="1" dirty="0">
                <a:solidFill>
                  <a:srgbClr val="009900"/>
                </a:solidFill>
              </a:rPr>
              <a:t>«РЕГИСТРАЦИЯ ПРАВА СОБСТВЕННОСТИ НА ЗЕМЕЛЬНЫЕ УЧАСТКИ И ОБЪЕКТЫ НЕДВИЖИМОГО ИМУЩЕСТВА»</a:t>
            </a:r>
            <a:endParaRPr lang="ru-RU" dirty="0"/>
          </a:p>
        </p:txBody>
      </p:sp>
      <p:pic>
        <p:nvPicPr>
          <p:cNvPr id="36880" name="Picture 16" descr="Картинки по запросу выбор земельного участка на план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6867"/>
            <a:ext cx="34290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164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1923691" y="1"/>
            <a:ext cx="7151299" cy="765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algn="r" defTabSz="8890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defTabSz="914400">
              <a:defRPr/>
            </a:pPr>
            <a:r>
              <a:rPr lang="ru-RU" sz="1800" dirty="0" smtClean="0"/>
              <a:t>ПРОБЛЕМЫ ПРИ ОТСУТСТВИИ </a:t>
            </a:r>
          </a:p>
          <a:p>
            <a:pPr defTabSz="914400">
              <a:defRPr/>
            </a:pPr>
            <a:r>
              <a:rPr lang="ru-RU" sz="1800" dirty="0" smtClean="0"/>
              <a:t>АДМИНИСТРАТИВНЫХ ГРАНИЦ</a:t>
            </a: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32839" y="924749"/>
            <a:ext cx="6970141" cy="5232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</a:pP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невозможность определения территориальной принадлежности </a:t>
            </a:r>
            <a:r>
              <a:rPr lang="ru-RU" sz="1600" b="1" dirty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земель и объектов недвижимости</a:t>
            </a:r>
            <a:endParaRPr lang="ru-RU" sz="1600" b="1" dirty="0" smtClean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>
              <a:lnSpc>
                <a:spcPct val="115000"/>
              </a:lnSpc>
              <a:spcBef>
                <a:spcPts val="1000"/>
              </a:spcBef>
            </a:pPr>
            <a:endParaRPr lang="ru-RU" sz="600" b="1" dirty="0" smtClean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>
              <a:lnSpc>
                <a:spcPct val="115000"/>
              </a:lnSpc>
              <a:spcBef>
                <a:spcPts val="1000"/>
              </a:spcBef>
            </a:pPr>
            <a:endParaRPr lang="ru-RU" sz="600" b="1" dirty="0" smtClean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>
              <a:lnSpc>
                <a:spcPct val="115000"/>
              </a:lnSpc>
              <a:spcBef>
                <a:spcPts val="1000"/>
              </a:spcBef>
            </a:pP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территориальные споры </a:t>
            </a:r>
            <a:r>
              <a:rPr lang="ru-RU" sz="1600" b="1" dirty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между субъектами Российской </a:t>
            </a: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Федерации </a:t>
            </a:r>
            <a:r>
              <a:rPr lang="ru-RU" sz="1600" b="1" dirty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в отношении прохождения их </a:t>
            </a: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границ</a:t>
            </a:r>
          </a:p>
          <a:p>
            <a:pPr>
              <a:lnSpc>
                <a:spcPct val="115000"/>
              </a:lnSpc>
              <a:spcBef>
                <a:spcPts val="1000"/>
              </a:spcBef>
            </a:pPr>
            <a:endParaRPr lang="ru-RU" sz="1600" dirty="0" smtClean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>
              <a:lnSpc>
                <a:spcPct val="115000"/>
              </a:lnSpc>
            </a:pP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низкая эффективность системы управления</a:t>
            </a:r>
          </a:p>
          <a:p>
            <a:pPr>
              <a:lnSpc>
                <a:spcPct val="115000"/>
              </a:lnSpc>
            </a:pP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земельными ресурсами</a:t>
            </a:r>
          </a:p>
          <a:p>
            <a:pPr>
              <a:lnSpc>
                <a:spcPct val="115000"/>
              </a:lnSpc>
              <a:spcBef>
                <a:spcPts val="1000"/>
              </a:spcBef>
            </a:pPr>
            <a:endParaRPr lang="ru-RU" sz="900" dirty="0" smtClean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>
              <a:lnSpc>
                <a:spcPct val="115000"/>
              </a:lnSpc>
              <a:spcBef>
                <a:spcPts val="1000"/>
              </a:spcBef>
            </a:pPr>
            <a:endParaRPr lang="ru-RU" sz="300" b="1" dirty="0" smtClean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>
              <a:lnSpc>
                <a:spcPct val="115000"/>
              </a:lnSpc>
              <a:spcBef>
                <a:spcPts val="1000"/>
              </a:spcBef>
            </a:pP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отсутствие условий для формирования благоприятной деловой среды</a:t>
            </a:r>
            <a:endParaRPr lang="ru-RU" sz="100" b="1" dirty="0" smtClean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>
              <a:lnSpc>
                <a:spcPct val="115000"/>
              </a:lnSpc>
              <a:spcBef>
                <a:spcPts val="1000"/>
              </a:spcBef>
            </a:pPr>
            <a:endParaRPr lang="ru-RU" sz="100" b="1" dirty="0" smtClean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>
              <a:lnSpc>
                <a:spcPct val="115000"/>
              </a:lnSpc>
              <a:spcBef>
                <a:spcPts val="1000"/>
              </a:spcBef>
            </a:pPr>
            <a:endParaRPr lang="ru-RU" sz="100" b="1" dirty="0" smtClean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>
              <a:lnSpc>
                <a:spcPct val="115000"/>
              </a:lnSpc>
              <a:spcBef>
                <a:spcPts val="1000"/>
              </a:spcBef>
            </a:pP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затягивание </a:t>
            </a:r>
            <a:r>
              <a:rPr lang="ru-RU" sz="1600" b="1" dirty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процедуры получения разрешения </a:t>
            </a: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на строительство и, как следствие, снижение инвестиционной привлекательности региона</a:t>
            </a:r>
            <a:endParaRPr lang="ru-RU" sz="1600" b="1" dirty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8" y="860160"/>
            <a:ext cx="1152244" cy="9266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8" y="2045261"/>
            <a:ext cx="1048603" cy="7437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8" y="2981157"/>
            <a:ext cx="1054699" cy="8230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8" y="3988689"/>
            <a:ext cx="1060796" cy="9937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95" y="5169372"/>
            <a:ext cx="1054699" cy="816935"/>
          </a:xfrm>
          <a:prstGeom prst="rect">
            <a:avLst/>
          </a:prstGeom>
        </p:spPr>
      </p:pic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10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76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odaynik_di\Рабочий стол\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740" y="2768402"/>
            <a:ext cx="3477553" cy="218180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643" y="5424149"/>
            <a:ext cx="1857797" cy="1408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540003" y="5527517"/>
            <a:ext cx="12198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9900"/>
                </a:solidFill>
              </a:rPr>
              <a:t>18</a:t>
            </a:r>
            <a:r>
              <a:rPr lang="ru-RU" sz="3200" b="1" dirty="0">
                <a:solidFill>
                  <a:srgbClr val="009900"/>
                </a:solidFill>
              </a:rPr>
              <a:t> </a:t>
            </a:r>
            <a:r>
              <a:rPr lang="ru-RU" sz="2400" b="1" dirty="0" err="1">
                <a:solidFill>
                  <a:srgbClr val="009900"/>
                </a:solidFill>
              </a:rPr>
              <a:t>дн</a:t>
            </a:r>
            <a:endParaRPr lang="ru-RU" sz="2400" b="1" dirty="0">
              <a:solidFill>
                <a:srgbClr val="0099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12873" y="4942742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b="1" dirty="0" smtClean="0"/>
              <a:t>Целевое</a:t>
            </a:r>
            <a:r>
              <a:rPr lang="en-US" sz="1600" b="1" dirty="0" smtClean="0"/>
              <a:t> </a:t>
            </a:r>
            <a:endParaRPr lang="ru-RU" sz="1600" b="1" dirty="0" smtClean="0"/>
          </a:p>
          <a:p>
            <a:pPr lvl="0" algn="ctr"/>
            <a:r>
              <a:rPr lang="ru-RU" sz="1600" b="1" dirty="0" smtClean="0"/>
              <a:t>значение</a:t>
            </a:r>
            <a:endParaRPr lang="ru-RU" sz="16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140054" y="820141"/>
            <a:ext cx="3963864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b="1" dirty="0" smtClean="0">
                <a:solidFill>
                  <a:srgbClr val="00B050"/>
                </a:solidFill>
              </a:rPr>
              <a:t>Сервис </a:t>
            </a:r>
            <a:r>
              <a:rPr lang="ru-RU" b="1" dirty="0">
                <a:solidFill>
                  <a:srgbClr val="00B050"/>
                </a:solidFill>
              </a:rPr>
              <a:t>по формированию схемы </a:t>
            </a:r>
            <a:r>
              <a:rPr lang="ru-RU" b="1" dirty="0" smtClean="0">
                <a:solidFill>
                  <a:srgbClr val="00B050"/>
                </a:solidFill>
              </a:rPr>
              <a:t>расположения </a:t>
            </a:r>
            <a:r>
              <a:rPr lang="ru-RU" b="1" dirty="0">
                <a:solidFill>
                  <a:srgbClr val="00B050"/>
                </a:solidFill>
              </a:rPr>
              <a:t>земельного участка </a:t>
            </a:r>
            <a:r>
              <a:rPr lang="ru-RU" b="1" dirty="0" smtClean="0">
                <a:solidFill>
                  <a:srgbClr val="00B050"/>
                </a:solidFill>
              </a:rPr>
              <a:t>на </a:t>
            </a:r>
            <a:r>
              <a:rPr lang="ru-RU" b="1" dirty="0">
                <a:solidFill>
                  <a:srgbClr val="00B050"/>
                </a:solidFill>
              </a:rPr>
              <a:t>кадастровом плане </a:t>
            </a:r>
            <a:r>
              <a:rPr lang="ru-RU" b="1" dirty="0" smtClean="0">
                <a:solidFill>
                  <a:srgbClr val="00B050"/>
                </a:solidFill>
              </a:rPr>
              <a:t>территории</a:t>
            </a:r>
            <a:r>
              <a:rPr lang="ru-RU" sz="1400" b="1" dirty="0" smtClean="0">
                <a:solidFill>
                  <a:srgbClr val="00B050"/>
                </a:solidFill>
              </a:rPr>
              <a:t> </a:t>
            </a:r>
          </a:p>
          <a:p>
            <a:pPr algn="ctr"/>
            <a:endParaRPr lang="ru-RU" sz="800" b="1" dirty="0"/>
          </a:p>
          <a:p>
            <a:pPr algn="ctr"/>
            <a:r>
              <a:rPr lang="ru-RU" sz="1600" b="1" dirty="0" smtClean="0"/>
              <a:t>подготовить схему </a:t>
            </a:r>
            <a:r>
              <a:rPr lang="ru-RU" sz="1600" b="1" dirty="0"/>
              <a:t>расположения земельного участка </a:t>
            </a:r>
            <a:r>
              <a:rPr lang="ru-RU" sz="1600" b="1" dirty="0" smtClean="0"/>
              <a:t>в </a:t>
            </a:r>
            <a:r>
              <a:rPr lang="ru-RU" sz="1600" b="1" dirty="0"/>
              <a:t>форме электронного документа </a:t>
            </a:r>
            <a:r>
              <a:rPr lang="ru-RU" sz="1600" b="1" dirty="0" smtClean="0"/>
              <a:t>на </a:t>
            </a:r>
            <a:r>
              <a:rPr lang="ru-RU" sz="1600" b="1" dirty="0"/>
              <a:t>кадастровом плане </a:t>
            </a:r>
            <a:r>
              <a:rPr lang="ru-RU" sz="1600" b="1" dirty="0" smtClean="0"/>
              <a:t>территории</a:t>
            </a:r>
            <a:endParaRPr lang="ru-RU" sz="1600" b="1" dirty="0"/>
          </a:p>
        </p:txBody>
      </p:sp>
      <p:sp>
        <p:nvSpPr>
          <p:cNvPr id="16" name="Штриховая стрелка вправо 15"/>
          <p:cNvSpPr/>
          <p:nvPr/>
        </p:nvSpPr>
        <p:spPr>
          <a:xfrm rot="5400000">
            <a:off x="8083019" y="2429499"/>
            <a:ext cx="640625" cy="566936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5536" y="5444802"/>
            <a:ext cx="590465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algn="just">
              <a:buFont typeface="Arial" pitchFamily="34" charset="0"/>
              <a:buChar char="•"/>
            </a:pPr>
            <a:r>
              <a:rPr lang="ru-RU" sz="1600" i="1" dirty="0">
                <a:solidFill>
                  <a:prstClr val="black"/>
                </a:solidFill>
                <a:ea typeface="Calibri"/>
              </a:rPr>
              <a:t>Несоблюдение установленных требований при подготовке схем расположения земельных участков на КПТ,  и актов, утверждаемых ОГВ и ОМС, на основании которых осуществляется подготовка межевых планов для внесения сведений об объектах недвижимости в ГКН</a:t>
            </a:r>
            <a:endParaRPr lang="ru-RU" sz="1600" i="1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107" y="5075470"/>
            <a:ext cx="1313040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Проблемы: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3570" y="4478345"/>
            <a:ext cx="3653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alibri"/>
              </a:rPr>
              <a:t>Сервис запущен с </a:t>
            </a:r>
            <a:r>
              <a:rPr lang="ru-RU" b="1" dirty="0" smtClean="0">
                <a:solidFill>
                  <a:srgbClr val="BA1410"/>
                </a:solidFill>
                <a:latin typeface="Calibri"/>
              </a:rPr>
              <a:t>1 января 2017 г. </a:t>
            </a:r>
            <a:endParaRPr lang="en-US" b="1" dirty="0" smtClean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4942710" y="4436438"/>
            <a:ext cx="441044" cy="456095"/>
            <a:chOff x="11209794" y="3553554"/>
            <a:chExt cx="645258" cy="543356"/>
          </a:xfrm>
          <a:solidFill>
            <a:schemeClr val="bg1">
              <a:lumMod val="85000"/>
            </a:schemeClr>
          </a:solidFill>
        </p:grpSpPr>
        <p:sp>
          <p:nvSpPr>
            <p:cNvPr id="21" name="Rectangle 43"/>
            <p:cNvSpPr>
              <a:spLocks noChangeArrowheads="1"/>
            </p:cNvSpPr>
            <p:nvPr/>
          </p:nvSpPr>
          <p:spPr bwMode="auto">
            <a:xfrm>
              <a:off x="11209794" y="3696428"/>
              <a:ext cx="508086" cy="400482"/>
            </a:xfrm>
            <a:prstGeom prst="rect">
              <a:avLst/>
            </a:prstGeom>
            <a:solidFill>
              <a:srgbClr val="0070C0"/>
            </a:solidFill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 charset="0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1419847" y="3553554"/>
              <a:ext cx="435205" cy="446843"/>
            </a:xfrm>
            <a:custGeom>
              <a:avLst/>
              <a:gdLst>
                <a:gd name="T0" fmla="*/ 2 w 140"/>
                <a:gd name="T1" fmla="*/ 94 h 152"/>
                <a:gd name="T2" fmla="*/ 2 w 140"/>
                <a:gd name="T3" fmla="*/ 94 h 152"/>
                <a:gd name="T4" fmla="*/ 0 w 140"/>
                <a:gd name="T5" fmla="*/ 88 h 152"/>
                <a:gd name="T6" fmla="*/ 2 w 140"/>
                <a:gd name="T7" fmla="*/ 82 h 152"/>
                <a:gd name="T8" fmla="*/ 6 w 140"/>
                <a:gd name="T9" fmla="*/ 76 h 152"/>
                <a:gd name="T10" fmla="*/ 20 w 140"/>
                <a:gd name="T11" fmla="*/ 68 h 152"/>
                <a:gd name="T12" fmla="*/ 20 w 140"/>
                <a:gd name="T13" fmla="*/ 68 h 152"/>
                <a:gd name="T14" fmla="*/ 26 w 140"/>
                <a:gd name="T15" fmla="*/ 68 h 152"/>
                <a:gd name="T16" fmla="*/ 28 w 140"/>
                <a:gd name="T17" fmla="*/ 68 h 152"/>
                <a:gd name="T18" fmla="*/ 32 w 140"/>
                <a:gd name="T19" fmla="*/ 72 h 152"/>
                <a:gd name="T20" fmla="*/ 32 w 140"/>
                <a:gd name="T21" fmla="*/ 72 h 152"/>
                <a:gd name="T22" fmla="*/ 38 w 140"/>
                <a:gd name="T23" fmla="*/ 92 h 152"/>
                <a:gd name="T24" fmla="*/ 38 w 140"/>
                <a:gd name="T25" fmla="*/ 92 h 152"/>
                <a:gd name="T26" fmla="*/ 42 w 140"/>
                <a:gd name="T27" fmla="*/ 100 h 152"/>
                <a:gd name="T28" fmla="*/ 44 w 140"/>
                <a:gd name="T29" fmla="*/ 100 h 152"/>
                <a:gd name="T30" fmla="*/ 48 w 140"/>
                <a:gd name="T31" fmla="*/ 94 h 152"/>
                <a:gd name="T32" fmla="*/ 90 w 140"/>
                <a:gd name="T33" fmla="*/ 22 h 152"/>
                <a:gd name="T34" fmla="*/ 90 w 140"/>
                <a:gd name="T35" fmla="*/ 22 h 152"/>
                <a:gd name="T36" fmla="*/ 96 w 140"/>
                <a:gd name="T37" fmla="*/ 16 h 152"/>
                <a:gd name="T38" fmla="*/ 104 w 140"/>
                <a:gd name="T39" fmla="*/ 10 h 152"/>
                <a:gd name="T40" fmla="*/ 112 w 140"/>
                <a:gd name="T41" fmla="*/ 6 h 152"/>
                <a:gd name="T42" fmla="*/ 134 w 140"/>
                <a:gd name="T43" fmla="*/ 0 h 152"/>
                <a:gd name="T44" fmla="*/ 134 w 140"/>
                <a:gd name="T45" fmla="*/ 0 h 152"/>
                <a:gd name="T46" fmla="*/ 136 w 140"/>
                <a:gd name="T47" fmla="*/ 0 h 152"/>
                <a:gd name="T48" fmla="*/ 138 w 140"/>
                <a:gd name="T49" fmla="*/ 0 h 152"/>
                <a:gd name="T50" fmla="*/ 140 w 140"/>
                <a:gd name="T51" fmla="*/ 2 h 152"/>
                <a:gd name="T52" fmla="*/ 140 w 140"/>
                <a:gd name="T53" fmla="*/ 4 h 152"/>
                <a:gd name="T54" fmla="*/ 136 w 140"/>
                <a:gd name="T55" fmla="*/ 10 h 152"/>
                <a:gd name="T56" fmla="*/ 136 w 140"/>
                <a:gd name="T57" fmla="*/ 10 h 152"/>
                <a:gd name="T58" fmla="*/ 110 w 140"/>
                <a:gd name="T59" fmla="*/ 46 h 152"/>
                <a:gd name="T60" fmla="*/ 86 w 140"/>
                <a:gd name="T61" fmla="*/ 82 h 152"/>
                <a:gd name="T62" fmla="*/ 64 w 140"/>
                <a:gd name="T63" fmla="*/ 120 h 152"/>
                <a:gd name="T64" fmla="*/ 52 w 140"/>
                <a:gd name="T65" fmla="*/ 142 h 152"/>
                <a:gd name="T66" fmla="*/ 52 w 140"/>
                <a:gd name="T67" fmla="*/ 142 h 152"/>
                <a:gd name="T68" fmla="*/ 50 w 140"/>
                <a:gd name="T69" fmla="*/ 146 h 152"/>
                <a:gd name="T70" fmla="*/ 46 w 140"/>
                <a:gd name="T71" fmla="*/ 150 h 152"/>
                <a:gd name="T72" fmla="*/ 38 w 140"/>
                <a:gd name="T73" fmla="*/ 150 h 152"/>
                <a:gd name="T74" fmla="*/ 38 w 140"/>
                <a:gd name="T75" fmla="*/ 150 h 152"/>
                <a:gd name="T76" fmla="*/ 26 w 140"/>
                <a:gd name="T77" fmla="*/ 152 h 152"/>
                <a:gd name="T78" fmla="*/ 26 w 140"/>
                <a:gd name="T79" fmla="*/ 152 h 152"/>
                <a:gd name="T80" fmla="*/ 20 w 140"/>
                <a:gd name="T81" fmla="*/ 150 h 152"/>
                <a:gd name="T82" fmla="*/ 18 w 140"/>
                <a:gd name="T83" fmla="*/ 146 h 152"/>
                <a:gd name="T84" fmla="*/ 16 w 140"/>
                <a:gd name="T85" fmla="*/ 142 h 152"/>
                <a:gd name="T86" fmla="*/ 2 w 140"/>
                <a:gd name="T87" fmla="*/ 94 h 1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152"/>
                <a:gd name="T134" fmla="*/ 140 w 140"/>
                <a:gd name="T135" fmla="*/ 152 h 15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152">
                  <a:moveTo>
                    <a:pt x="2" y="94"/>
                  </a:moveTo>
                  <a:lnTo>
                    <a:pt x="2" y="94"/>
                  </a:lnTo>
                  <a:lnTo>
                    <a:pt x="0" y="88"/>
                  </a:lnTo>
                  <a:lnTo>
                    <a:pt x="2" y="82"/>
                  </a:lnTo>
                  <a:lnTo>
                    <a:pt x="6" y="76"/>
                  </a:lnTo>
                  <a:lnTo>
                    <a:pt x="20" y="68"/>
                  </a:lnTo>
                  <a:lnTo>
                    <a:pt x="26" y="68"/>
                  </a:lnTo>
                  <a:lnTo>
                    <a:pt x="28" y="68"/>
                  </a:lnTo>
                  <a:lnTo>
                    <a:pt x="32" y="72"/>
                  </a:lnTo>
                  <a:lnTo>
                    <a:pt x="38" y="92"/>
                  </a:lnTo>
                  <a:lnTo>
                    <a:pt x="42" y="100"/>
                  </a:lnTo>
                  <a:lnTo>
                    <a:pt x="44" y="100"/>
                  </a:lnTo>
                  <a:lnTo>
                    <a:pt x="48" y="94"/>
                  </a:lnTo>
                  <a:lnTo>
                    <a:pt x="90" y="22"/>
                  </a:lnTo>
                  <a:lnTo>
                    <a:pt x="96" y="16"/>
                  </a:lnTo>
                  <a:lnTo>
                    <a:pt x="104" y="10"/>
                  </a:lnTo>
                  <a:lnTo>
                    <a:pt x="112" y="6"/>
                  </a:lnTo>
                  <a:lnTo>
                    <a:pt x="134" y="0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40" y="2"/>
                  </a:lnTo>
                  <a:lnTo>
                    <a:pt x="140" y="4"/>
                  </a:lnTo>
                  <a:lnTo>
                    <a:pt x="136" y="10"/>
                  </a:lnTo>
                  <a:lnTo>
                    <a:pt x="110" y="46"/>
                  </a:lnTo>
                  <a:lnTo>
                    <a:pt x="86" y="82"/>
                  </a:lnTo>
                  <a:lnTo>
                    <a:pt x="64" y="120"/>
                  </a:lnTo>
                  <a:lnTo>
                    <a:pt x="52" y="142"/>
                  </a:lnTo>
                  <a:lnTo>
                    <a:pt x="50" y="146"/>
                  </a:lnTo>
                  <a:lnTo>
                    <a:pt x="46" y="150"/>
                  </a:lnTo>
                  <a:lnTo>
                    <a:pt x="38" y="150"/>
                  </a:lnTo>
                  <a:lnTo>
                    <a:pt x="26" y="152"/>
                  </a:lnTo>
                  <a:lnTo>
                    <a:pt x="20" y="150"/>
                  </a:lnTo>
                  <a:lnTo>
                    <a:pt x="18" y="146"/>
                  </a:lnTo>
                  <a:lnTo>
                    <a:pt x="16" y="142"/>
                  </a:lnTo>
                  <a:lnTo>
                    <a:pt x="2" y="9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24" name="Овал 23"/>
          <p:cNvSpPr/>
          <p:nvPr/>
        </p:nvSpPr>
        <p:spPr>
          <a:xfrm>
            <a:off x="-6959" y="23815"/>
            <a:ext cx="2042711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Фактор 1.4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835696" y="23815"/>
            <a:ext cx="7280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СРОК УТВЕРЖДЕНИЯ СХЕМЫ РАСПОЛОЖЕНИЯ ЗЕМЕЛЬНОГО УЧАСТКА НА КАДАСТРОВОМ ПЛАНЕ ТЕРРИТОРИИ</a:t>
            </a:r>
          </a:p>
        </p:txBody>
      </p:sp>
      <p:graphicFrame>
        <p:nvGraphicFramePr>
          <p:cNvPr id="26" name="Диаграмма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0510948"/>
              </p:ext>
            </p:extLst>
          </p:nvPr>
        </p:nvGraphicFramePr>
        <p:xfrm>
          <a:off x="221676" y="1268760"/>
          <a:ext cx="4721034" cy="3806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" name="Прямоугольник 26"/>
          <p:cNvSpPr/>
          <p:nvPr/>
        </p:nvSpPr>
        <p:spPr>
          <a:xfrm rot="16040048">
            <a:off x="0" y="2273970"/>
            <a:ext cx="546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prstClr val="black"/>
                </a:solidFill>
                <a:ea typeface="Calibri"/>
              </a:rPr>
              <a:t>дни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357316" y="949304"/>
            <a:ext cx="689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2015 г.</a:t>
            </a:r>
          </a:p>
          <a:p>
            <a:r>
              <a:rPr lang="ru-RU" sz="1400" dirty="0" smtClean="0"/>
              <a:t>2016 г.</a:t>
            </a:r>
            <a:endParaRPr lang="ru-RU" sz="1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2270750" y="1038355"/>
            <a:ext cx="86566" cy="1003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270750" y="1254890"/>
            <a:ext cx="86566" cy="10039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11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89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1907704" y="23815"/>
            <a:ext cx="7208048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854" y="6490364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12</a:t>
            </a:fld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32152" y="54377"/>
            <a:ext cx="72080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СРОК ПРИСВОЕНИЯ АДРЕСА ЗЕМЕЛЬНОМУ УЧАСТКУ </a:t>
            </a: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/>
            </a:r>
            <a:b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 </a:t>
            </a: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ВНЕСЕНИЕ ЕГО В ФИАС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079157"/>
            <a:ext cx="25329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algn="ctr"/>
            <a:r>
              <a:rPr lang="ru-RU" sz="1400" b="1" dirty="0" smtClean="0">
                <a:solidFill>
                  <a:srgbClr val="1F497D">
                    <a:lumMod val="60000"/>
                    <a:lumOff val="40000"/>
                  </a:srgbClr>
                </a:solidFill>
                <a:ea typeface="Segoe UI" pitchFamily="34" charset="0"/>
                <a:cs typeface="Segoe UI" pitchFamily="34" charset="0"/>
              </a:rPr>
              <a:t>п. </a:t>
            </a:r>
            <a:r>
              <a:rPr lang="ru-RU" sz="1400" b="1" dirty="0">
                <a:solidFill>
                  <a:srgbClr val="1F497D">
                    <a:lumMod val="60000"/>
                    <a:lumOff val="40000"/>
                  </a:srgbClr>
                </a:solidFill>
                <a:ea typeface="Segoe UI" pitchFamily="34" charset="0"/>
                <a:cs typeface="Segoe UI" pitchFamily="34" charset="0"/>
              </a:rPr>
              <a:t>21 части 1 статьи 14 </a:t>
            </a:r>
            <a:r>
              <a:rPr lang="ru-RU" sz="1400" b="1" dirty="0" smtClean="0">
                <a:solidFill>
                  <a:srgbClr val="1F497D">
                    <a:lumMod val="60000"/>
                    <a:lumOff val="40000"/>
                  </a:srgbClr>
                </a:solidFill>
                <a:ea typeface="Segoe UI" pitchFamily="34" charset="0"/>
                <a:cs typeface="Segoe UI" pitchFamily="34" charset="0"/>
              </a:rPr>
              <a:t>ФЗ</a:t>
            </a:r>
            <a:endParaRPr lang="ru-RU" sz="1400" b="1" dirty="0">
              <a:solidFill>
                <a:srgbClr val="1F497D">
                  <a:lumMod val="60000"/>
                  <a:lumOff val="40000"/>
                </a:srgbClr>
              </a:solidFill>
              <a:ea typeface="Segoe UI" pitchFamily="34" charset="0"/>
              <a:cs typeface="Segoe UI" pitchFamily="34" charset="0"/>
            </a:endParaRPr>
          </a:p>
          <a:p>
            <a:pPr marL="72000" algn="ctr"/>
            <a:r>
              <a:rPr lang="ru-RU" sz="1400" b="1" dirty="0">
                <a:solidFill>
                  <a:srgbClr val="1F497D">
                    <a:lumMod val="60000"/>
                    <a:lumOff val="40000"/>
                  </a:srgbClr>
                </a:solidFill>
                <a:ea typeface="Segoe UI" pitchFamily="34" charset="0"/>
                <a:cs typeface="Segoe UI" pitchFamily="34" charset="0"/>
              </a:rPr>
              <a:t>от 06.10.2003 № </a:t>
            </a:r>
            <a:r>
              <a:rPr lang="ru-RU" sz="1400" b="1" dirty="0" smtClean="0">
                <a:solidFill>
                  <a:srgbClr val="1F497D">
                    <a:lumMod val="60000"/>
                    <a:lumOff val="40000"/>
                  </a:srgbClr>
                </a:solidFill>
                <a:ea typeface="Segoe UI" pitchFamily="34" charset="0"/>
                <a:cs typeface="Segoe UI" pitchFamily="34" charset="0"/>
              </a:rPr>
              <a:t>131-ФЗ</a:t>
            </a:r>
            <a:endParaRPr lang="ru-RU" sz="1400" b="1" dirty="0">
              <a:solidFill>
                <a:srgbClr val="1F497D">
                  <a:lumMod val="60000"/>
                  <a:lumOff val="40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925268"/>
            <a:ext cx="51125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</a:rPr>
              <a:t>П</a:t>
            </a:r>
            <a:r>
              <a:rPr lang="ru-RU" sz="1600" dirty="0" smtClean="0">
                <a:solidFill>
                  <a:prstClr val="black"/>
                </a:solidFill>
              </a:rPr>
              <a:t>рисвоение </a:t>
            </a:r>
            <a:r>
              <a:rPr lang="ru-RU" sz="1600" dirty="0">
                <a:solidFill>
                  <a:prstClr val="black"/>
                </a:solidFill>
              </a:rPr>
              <a:t>адресов объектам адресации, изменение, аннулирование адресов относится к вопросам местного значения городского, сельского </a:t>
            </a:r>
            <a:r>
              <a:rPr lang="ru-RU" sz="1600" dirty="0" smtClean="0">
                <a:solidFill>
                  <a:prstClr val="black"/>
                </a:solidFill>
              </a:rPr>
              <a:t>поселения</a:t>
            </a:r>
          </a:p>
          <a:p>
            <a:pPr algn="ctr"/>
            <a:r>
              <a:rPr lang="ru-RU" sz="1600" dirty="0">
                <a:solidFill>
                  <a:prstClr val="black"/>
                </a:solidFill>
              </a:rPr>
              <a:t>Срок </a:t>
            </a:r>
            <a:r>
              <a:rPr lang="ru-RU" sz="1600" dirty="0" smtClean="0">
                <a:solidFill>
                  <a:prstClr val="black"/>
                </a:solidFill>
              </a:rPr>
              <a:t>присвоения адреса земельному участку </a:t>
            </a:r>
            <a:r>
              <a:rPr lang="ru-RU" sz="1600" b="1" dirty="0" smtClean="0">
                <a:solidFill>
                  <a:srgbClr val="C0504D"/>
                </a:solidFill>
              </a:rPr>
              <a:t>18 дней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Внесения в ФИАС </a:t>
            </a:r>
            <a:r>
              <a:rPr lang="ru-RU" sz="1600" b="1" dirty="0" smtClean="0">
                <a:solidFill>
                  <a:srgbClr val="C0504D"/>
                </a:solidFill>
              </a:rPr>
              <a:t>– 3 дня</a:t>
            </a:r>
            <a:endParaRPr lang="ru-RU" sz="1600" b="1" dirty="0">
              <a:solidFill>
                <a:srgbClr val="C0504D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3407391" y="1164446"/>
            <a:ext cx="444529" cy="3526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6" descr="http://adresimnet.com/logo/8793699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96" y="2698213"/>
            <a:ext cx="1855543" cy="1543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odaynik_di\Рабочий стол\картинки\1be39929a83f37d140b326f866b52fb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670" y="2957332"/>
            <a:ext cx="1169503" cy="117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Documents and Settings\odaynik_di\Рабочий стол\картинки\26-03-68463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024" y="2723200"/>
            <a:ext cx="1861526" cy="127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34"/>
          <p:cNvSpPr txBox="1">
            <a:spLocks noChangeArrowheads="1"/>
          </p:cNvSpPr>
          <p:nvPr/>
        </p:nvSpPr>
        <p:spPr bwMode="auto">
          <a:xfrm>
            <a:off x="13454" y="4233728"/>
            <a:ext cx="24188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ЗАИНТЕРЕСОВАННОЕ</a:t>
            </a:r>
          </a:p>
          <a:p>
            <a:pPr algn="ctr" eaLnBrk="1" hangingPunct="1"/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ЛИЦО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20"/>
          <p:cNvSpPr txBox="1">
            <a:spLocks noChangeArrowheads="1"/>
          </p:cNvSpPr>
          <p:nvPr/>
        </p:nvSpPr>
        <p:spPr bwMode="auto">
          <a:xfrm>
            <a:off x="2302441" y="4220229"/>
            <a:ext cx="1363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ОМС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3874" y="3081456"/>
            <a:ext cx="117864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800" b="1" dirty="0">
                <a:solidFill>
                  <a:prstClr val="white"/>
                </a:solidFill>
              </a:rPr>
              <a:t>?</a:t>
            </a:r>
          </a:p>
        </p:txBody>
      </p:sp>
      <p:pic>
        <p:nvPicPr>
          <p:cNvPr id="16" name="Picture 4" descr="C:\Documents and Settings\odaynik_di\Рабочий стол\картинки\office-buildi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979" y="2723200"/>
            <a:ext cx="1489644" cy="1497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20"/>
          <p:cNvSpPr txBox="1">
            <a:spLocks noChangeArrowheads="1"/>
          </p:cNvSpPr>
          <p:nvPr/>
        </p:nvSpPr>
        <p:spPr bwMode="auto">
          <a:xfrm>
            <a:off x="4841229" y="4220229"/>
            <a:ext cx="13636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ВНЕСЕНИЕ В ФИАС*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20"/>
          <p:cNvSpPr txBox="1">
            <a:spLocks noChangeArrowheads="1"/>
          </p:cNvSpPr>
          <p:nvPr/>
        </p:nvSpPr>
        <p:spPr bwMode="auto">
          <a:xfrm>
            <a:off x="6963277" y="4220229"/>
            <a:ext cx="163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/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ПРИСВОЕН АДРЕС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 стрелкой 19"/>
          <p:cNvCxnSpPr>
            <a:cxnSpLocks noChangeShapeType="1"/>
          </p:cNvCxnSpPr>
          <p:nvPr/>
        </p:nvCxnSpPr>
        <p:spPr bwMode="auto">
          <a:xfrm>
            <a:off x="1810353" y="3242350"/>
            <a:ext cx="644525" cy="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sp>
        <p:nvSpPr>
          <p:cNvPr id="23" name="Прямоугольник 22"/>
          <p:cNvSpPr/>
          <p:nvPr/>
        </p:nvSpPr>
        <p:spPr>
          <a:xfrm>
            <a:off x="1526054" y="2313284"/>
            <a:ext cx="5942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ea typeface="Segoe UI" pitchFamily="34" charset="0"/>
                <a:cs typeface="Calibri" pitchFamily="34" charset="0"/>
              </a:rPr>
              <a:t>СХЕМА ПРИСВОЕНИЯ АДРЕСА ОБЪЕКТУ НЕДВИЖИМОСТИ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4" name="Picture 13" descr="Картинки по запросу закон 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9" y="989852"/>
            <a:ext cx="1190892" cy="77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Прямая соединительная линия 24"/>
          <p:cNvCxnSpPr/>
          <p:nvPr/>
        </p:nvCxnSpPr>
        <p:spPr>
          <a:xfrm>
            <a:off x="1203196" y="2253613"/>
            <a:ext cx="7595289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941" y="5247414"/>
            <a:ext cx="1890713" cy="1433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6068505" y="5504464"/>
            <a:ext cx="13681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9900"/>
                </a:solidFill>
              </a:rPr>
              <a:t>12 </a:t>
            </a:r>
            <a:r>
              <a:rPr lang="ru-RU" sz="2400" b="1" dirty="0">
                <a:solidFill>
                  <a:srgbClr val="009900"/>
                </a:solidFill>
              </a:rPr>
              <a:t>ДН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186941" y="4748703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Целевое</a:t>
            </a:r>
            <a:r>
              <a:rPr lang="en-US" sz="1600" b="1" dirty="0" smtClean="0">
                <a:solidFill>
                  <a:prstClr val="black"/>
                </a:solidFill>
              </a:rPr>
              <a:t> </a:t>
            </a:r>
            <a:endParaRPr lang="ru-RU" sz="1600" b="1" dirty="0" smtClean="0">
              <a:solidFill>
                <a:prstClr val="black"/>
              </a:solidFill>
            </a:endParaRPr>
          </a:p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значение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03096" y="5409175"/>
            <a:ext cx="4921989" cy="111032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Несвоевременное внесение сведений в ФИАС приводит к несоответствию между сведениями ЕГРН и данными, предоставляемыми на государственный кадастровый учет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23528" y="23815"/>
            <a:ext cx="1940859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1.5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422" y="6534428"/>
            <a:ext cx="364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 algn="ctr">
              <a:buFont typeface="Arial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</a:rPr>
              <a:t>Федеральная информационная адресная система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804884" y="1574620"/>
            <a:ext cx="25202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algn="ctr"/>
            <a:r>
              <a:rPr lang="ru-RU" sz="1400" b="1" dirty="0" smtClean="0">
                <a:solidFill>
                  <a:srgbClr val="1F497D">
                    <a:lumMod val="60000"/>
                    <a:lumOff val="40000"/>
                  </a:srgbClr>
                </a:solidFill>
                <a:ea typeface="Segoe UI" pitchFamily="34" charset="0"/>
                <a:cs typeface="Segoe UI" pitchFamily="34" charset="0"/>
              </a:rPr>
              <a:t>П. 37 Постановления Правительства РФ от 19.11.2014 № 1221</a:t>
            </a:r>
            <a:endParaRPr lang="ru-RU" sz="1400" b="1" dirty="0">
              <a:solidFill>
                <a:srgbClr val="1F497D">
                  <a:lumMod val="60000"/>
                  <a:lumOff val="40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3436081" y="1669486"/>
            <a:ext cx="444529" cy="3526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34" name="Прямая со стрелкой 33"/>
          <p:cNvCxnSpPr>
            <a:cxnSpLocks noChangeShapeType="1"/>
          </p:cNvCxnSpPr>
          <p:nvPr/>
        </p:nvCxnSpPr>
        <p:spPr bwMode="auto">
          <a:xfrm>
            <a:off x="3779912" y="3242350"/>
            <a:ext cx="644525" cy="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35" name="Прямая со стрелкой 34"/>
          <p:cNvCxnSpPr>
            <a:cxnSpLocks noChangeShapeType="1"/>
          </p:cNvCxnSpPr>
          <p:nvPr/>
        </p:nvCxnSpPr>
        <p:spPr bwMode="auto">
          <a:xfrm>
            <a:off x="6204892" y="3242350"/>
            <a:ext cx="644525" cy="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sp>
        <p:nvSpPr>
          <p:cNvPr id="36" name="TextBox 35"/>
          <p:cNvSpPr txBox="1"/>
          <p:nvPr/>
        </p:nvSpPr>
        <p:spPr>
          <a:xfrm>
            <a:off x="203096" y="5030565"/>
            <a:ext cx="1313040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Проблема: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50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1131936"/>
              </p:ext>
            </p:extLst>
          </p:nvPr>
        </p:nvGraphicFramePr>
        <p:xfrm>
          <a:off x="206413" y="980727"/>
          <a:ext cx="5949763" cy="4063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015784" y="1196752"/>
            <a:ext cx="325895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cs typeface="Trebuchet MS"/>
              </a:rPr>
              <a:t>ПОДГОТОВКА МЕЖЕВОГО, ТЕХНИЧЕСКОГО ПЛАНОВ</a:t>
            </a:r>
          </a:p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  <a:cs typeface="Trebuchet MS"/>
              </a:rPr>
              <a:t>о</a:t>
            </a:r>
            <a:r>
              <a:rPr lang="ru-RU" sz="2000" b="1" dirty="0" smtClean="0">
                <a:solidFill>
                  <a:prstClr val="black"/>
                </a:solidFill>
                <a:cs typeface="Trebuchet MS"/>
              </a:rPr>
              <a:t>существляется на договорной основе</a:t>
            </a:r>
            <a:endParaRPr lang="ru-RU" sz="2000" b="1" dirty="0">
              <a:solidFill>
                <a:prstClr val="black"/>
              </a:solidFill>
              <a:cs typeface="Trebuchet M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08970" y="5413939"/>
            <a:ext cx="4509836" cy="131200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>
                <a:solidFill>
                  <a:prstClr val="black"/>
                </a:solidFill>
                <a:ea typeface="Calibri"/>
              </a:rPr>
              <a:t>Отсутствие </a:t>
            </a:r>
            <a:r>
              <a:rPr lang="ru-RU" sz="1600" i="1" dirty="0" smtClean="0">
                <a:solidFill>
                  <a:prstClr val="black"/>
                </a:solidFill>
                <a:ea typeface="Calibri"/>
              </a:rPr>
              <a:t>контроля со стороны СРО </a:t>
            </a:r>
            <a:br>
              <a:rPr lang="ru-RU" sz="1600" i="1" dirty="0" smtClean="0">
                <a:solidFill>
                  <a:prstClr val="black"/>
                </a:solidFill>
                <a:ea typeface="Calibri"/>
              </a:rPr>
            </a:br>
            <a:r>
              <a:rPr lang="ru-RU" sz="1600" i="1" dirty="0" smtClean="0">
                <a:solidFill>
                  <a:prstClr val="black"/>
                </a:solidFill>
                <a:ea typeface="Calibri"/>
              </a:rPr>
              <a:t>за сроками </a:t>
            </a:r>
            <a:r>
              <a:rPr lang="ru-RU" sz="1600" i="1" dirty="0">
                <a:solidFill>
                  <a:prstClr val="black"/>
                </a:solidFill>
                <a:ea typeface="Calibri"/>
              </a:rPr>
              <a:t>осуществления кадастровых </a:t>
            </a:r>
            <a:r>
              <a:rPr lang="ru-RU" sz="1600" i="1" dirty="0" smtClean="0">
                <a:solidFill>
                  <a:prstClr val="black"/>
                </a:solidFill>
                <a:ea typeface="Calibri"/>
              </a:rPr>
              <a:t>работ, что </a:t>
            </a:r>
            <a:r>
              <a:rPr lang="ru-RU" sz="1600" i="1" dirty="0">
                <a:solidFill>
                  <a:prstClr val="black"/>
                </a:solidFill>
                <a:ea typeface="Calibri"/>
              </a:rPr>
              <a:t>делает процесс межевания и подготовки соответствующей документации затянутым</a:t>
            </a:r>
            <a:endParaRPr lang="ru-RU" sz="1600" i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6413" y="5044607"/>
            <a:ext cx="1313040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Проблемы: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924" y="5213218"/>
            <a:ext cx="1890713" cy="1433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650488" y="5384204"/>
            <a:ext cx="13681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9900"/>
                </a:solidFill>
              </a:rPr>
              <a:t>10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009900"/>
                </a:solidFill>
              </a:rPr>
              <a:t>ДН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768924" y="4628443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Целевое</a:t>
            </a:r>
            <a:r>
              <a:rPr lang="en-US" sz="1600" b="1" dirty="0" smtClean="0">
                <a:solidFill>
                  <a:prstClr val="black"/>
                </a:solidFill>
              </a:rPr>
              <a:t> </a:t>
            </a:r>
            <a:endParaRPr lang="ru-RU" sz="1600" b="1" dirty="0" smtClean="0">
              <a:solidFill>
                <a:prstClr val="black"/>
              </a:solidFill>
            </a:endParaRPr>
          </a:p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значение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15816" y="23815"/>
            <a:ext cx="6199936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11760" y="188640"/>
            <a:ext cx="67039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prstClr val="black"/>
                </a:solidFill>
                <a:cs typeface="Trebuchet MS"/>
              </a:rPr>
              <a:t> </a:t>
            </a: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СРОК ПОДГОТОВКИ МЕЖЕВОГО ПЛАНА</a:t>
            </a:r>
          </a:p>
        </p:txBody>
      </p:sp>
      <p:sp>
        <p:nvSpPr>
          <p:cNvPr id="15" name="Овал 14"/>
          <p:cNvSpPr/>
          <p:nvPr/>
        </p:nvSpPr>
        <p:spPr>
          <a:xfrm>
            <a:off x="755576" y="48255"/>
            <a:ext cx="1970883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2.1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16" name="Picture 2" descr="Картинки по запросу межевой пла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269" y="2458636"/>
            <a:ext cx="2453986" cy="184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3563888" y="1116742"/>
            <a:ext cx="689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</a:rPr>
              <a:t>2015 г.</a:t>
            </a:r>
          </a:p>
          <a:p>
            <a:r>
              <a:rPr lang="ru-RU" sz="1400" dirty="0" smtClean="0">
                <a:solidFill>
                  <a:prstClr val="black"/>
                </a:solidFill>
              </a:rPr>
              <a:t>2016 г.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77322" y="1205793"/>
            <a:ext cx="86566" cy="1003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477322" y="1422328"/>
            <a:ext cx="86566" cy="10039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6040048">
            <a:off x="0" y="2273970"/>
            <a:ext cx="546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prstClr val="black"/>
                </a:solidFill>
                <a:ea typeface="Calibri"/>
              </a:rPr>
              <a:t>дни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Номер слайда 4"/>
          <p:cNvSpPr txBox="1">
            <a:spLocks/>
          </p:cNvSpPr>
          <p:nvPr/>
        </p:nvSpPr>
        <p:spPr>
          <a:xfrm>
            <a:off x="6999339" y="65227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13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87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36"/>
          <p:cNvSpPr>
            <a:spLocks noChangeArrowheads="1"/>
          </p:cNvSpPr>
          <p:nvPr/>
        </p:nvSpPr>
        <p:spPr bwMode="auto">
          <a:xfrm>
            <a:off x="6322425" y="1472285"/>
            <a:ext cx="6524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1" lang="ru-RU" altLang="ru-RU" sz="3600" b="1" kern="0" dirty="0">
                <a:solidFill>
                  <a:prstClr val="white"/>
                </a:solidFill>
                <a:cs typeface="Arial" panose="020B0604020202020204" pitchFamily="34" charset="0"/>
              </a:rPr>
              <a:t>17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004991082"/>
              </p:ext>
            </p:extLst>
          </p:nvPr>
        </p:nvGraphicFramePr>
        <p:xfrm>
          <a:off x="129022" y="1713871"/>
          <a:ext cx="5713880" cy="4297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39552" y="1237581"/>
            <a:ext cx="4572000" cy="523220"/>
          </a:xfrm>
          <a:prstGeom prst="rect">
            <a:avLst/>
          </a:prstGeom>
          <a:solidFill>
            <a:srgbClr val="006FB8"/>
          </a:solidFill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Результаты проверок </a:t>
            </a:r>
            <a:r>
              <a:rPr lang="ru-RU" sz="1400" b="1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кадастровых документов </a:t>
            </a:r>
            <a:r>
              <a:rPr lang="ru-RU" sz="14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/>
            </a:r>
            <a:br>
              <a:rPr lang="ru-RU" sz="14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sz="14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 </a:t>
            </a:r>
            <a:r>
              <a:rPr lang="ru-RU" sz="1400" b="1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ЛК КИ</a:t>
            </a:r>
          </a:p>
        </p:txBody>
      </p:sp>
      <p:pic>
        <p:nvPicPr>
          <p:cNvPr id="6" name="Рисунок 5" descr="ЛК КИ статистика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765" y="3251894"/>
            <a:ext cx="3279988" cy="22698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513749" y="810346"/>
            <a:ext cx="3544664" cy="2846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b="1" dirty="0" smtClean="0">
                <a:solidFill>
                  <a:srgbClr val="00B050"/>
                </a:solidFill>
              </a:rPr>
              <a:t>Сервис «Личный кабинет кадастрового инженера»</a:t>
            </a:r>
          </a:p>
          <a:p>
            <a:pPr algn="ctr">
              <a:lnSpc>
                <a:spcPts val="1800"/>
              </a:lnSpc>
            </a:pPr>
            <a:r>
              <a:rPr lang="en-US" sz="1600" dirty="0">
                <a:solidFill>
                  <a:srgbClr val="4F81BD"/>
                </a:solidFill>
              </a:rPr>
              <a:t>(</a:t>
            </a:r>
            <a:r>
              <a:rPr lang="en-US" sz="1600" dirty="0">
                <a:solidFill>
                  <a:srgbClr val="4F81BD"/>
                </a:solidFill>
                <a:hlinkClick r:id="rId4"/>
              </a:rPr>
              <a:t>https://lk.rosreestr.ru</a:t>
            </a:r>
            <a:r>
              <a:rPr lang="en-US" sz="1600" dirty="0" smtClean="0">
                <a:solidFill>
                  <a:srgbClr val="4F81BD"/>
                </a:solidFill>
                <a:hlinkClick r:id="rId4"/>
              </a:rPr>
              <a:t>/</a:t>
            </a:r>
            <a:r>
              <a:rPr lang="en-US" sz="1600" dirty="0" smtClean="0">
                <a:solidFill>
                  <a:srgbClr val="4F81BD"/>
                </a:solidFill>
              </a:rPr>
              <a:t>)</a:t>
            </a:r>
            <a:endParaRPr lang="ru-RU" sz="1600" dirty="0" smtClean="0">
              <a:solidFill>
                <a:srgbClr val="4F81BD"/>
              </a:solidFill>
            </a:endParaRPr>
          </a:p>
          <a:p>
            <a:pPr algn="ctr">
              <a:lnSpc>
                <a:spcPts val="1800"/>
              </a:lnSpc>
            </a:pPr>
            <a:endParaRPr lang="ru-RU" sz="1400" b="1" dirty="0">
              <a:solidFill>
                <a:srgbClr val="00B050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cs typeface="Arial" pitchFamily="34" charset="0"/>
              </a:rPr>
              <a:t>предварительная проверка межевого и технического планов в режиме реального времени</a:t>
            </a:r>
            <a:endParaRPr lang="en-US" sz="1600" dirty="0">
              <a:solidFill>
                <a:prstClr val="black"/>
              </a:solidFill>
              <a:cs typeface="Arial" pitchFamily="34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cs typeface="Arial" pitchFamily="34" charset="0"/>
              </a:rPr>
              <a:t>уменьшение количества ошибок при подготовке межевых и технических планов</a:t>
            </a:r>
          </a:p>
          <a:p>
            <a:pPr algn="ctr">
              <a:lnSpc>
                <a:spcPts val="1800"/>
              </a:lnSpc>
            </a:pPr>
            <a:endParaRPr lang="ru-RU" sz="1400" b="1" dirty="0" smtClean="0">
              <a:solidFill>
                <a:srgbClr val="00B050"/>
              </a:solidFill>
            </a:endParaRPr>
          </a:p>
          <a:p>
            <a:pPr algn="ctr"/>
            <a:endParaRPr lang="ru-RU" sz="800" b="1" dirty="0">
              <a:solidFill>
                <a:prstClr val="black"/>
              </a:solidFill>
            </a:endParaRPr>
          </a:p>
        </p:txBody>
      </p:sp>
      <p:sp>
        <p:nvSpPr>
          <p:cNvPr id="10" name="Штриховая стрелка вправо 9"/>
          <p:cNvSpPr/>
          <p:nvPr/>
        </p:nvSpPr>
        <p:spPr>
          <a:xfrm rot="5400000">
            <a:off x="8163293" y="2997543"/>
            <a:ext cx="480077" cy="566936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4807" y="5669433"/>
            <a:ext cx="3653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1F497D">
                    <a:lumMod val="75000"/>
                  </a:srgbClr>
                </a:solidFill>
              </a:rPr>
              <a:t>Сервис запущен с января 2017 г. </a:t>
            </a:r>
            <a:endParaRPr lang="en-US" b="1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513947" y="5627526"/>
            <a:ext cx="441044" cy="456095"/>
            <a:chOff x="11209794" y="3553554"/>
            <a:chExt cx="645258" cy="543356"/>
          </a:xfrm>
          <a:solidFill>
            <a:schemeClr val="bg1">
              <a:lumMod val="85000"/>
            </a:schemeClr>
          </a:solidFill>
        </p:grpSpPr>
        <p:sp>
          <p:nvSpPr>
            <p:cNvPr id="14" name="Rectangle 43"/>
            <p:cNvSpPr>
              <a:spLocks noChangeArrowheads="1"/>
            </p:cNvSpPr>
            <p:nvPr/>
          </p:nvSpPr>
          <p:spPr bwMode="auto">
            <a:xfrm>
              <a:off x="11209794" y="3696428"/>
              <a:ext cx="508086" cy="400482"/>
            </a:xfrm>
            <a:prstGeom prst="rect">
              <a:avLst/>
            </a:prstGeom>
            <a:solidFill>
              <a:srgbClr val="0070C0"/>
            </a:solidFill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 charset="0"/>
              </a:endParaRPr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auto">
            <a:xfrm>
              <a:off x="11419847" y="3553554"/>
              <a:ext cx="435205" cy="446843"/>
            </a:xfrm>
            <a:custGeom>
              <a:avLst/>
              <a:gdLst>
                <a:gd name="T0" fmla="*/ 2 w 140"/>
                <a:gd name="T1" fmla="*/ 94 h 152"/>
                <a:gd name="T2" fmla="*/ 2 w 140"/>
                <a:gd name="T3" fmla="*/ 94 h 152"/>
                <a:gd name="T4" fmla="*/ 0 w 140"/>
                <a:gd name="T5" fmla="*/ 88 h 152"/>
                <a:gd name="T6" fmla="*/ 2 w 140"/>
                <a:gd name="T7" fmla="*/ 82 h 152"/>
                <a:gd name="T8" fmla="*/ 6 w 140"/>
                <a:gd name="T9" fmla="*/ 76 h 152"/>
                <a:gd name="T10" fmla="*/ 20 w 140"/>
                <a:gd name="T11" fmla="*/ 68 h 152"/>
                <a:gd name="T12" fmla="*/ 20 w 140"/>
                <a:gd name="T13" fmla="*/ 68 h 152"/>
                <a:gd name="T14" fmla="*/ 26 w 140"/>
                <a:gd name="T15" fmla="*/ 68 h 152"/>
                <a:gd name="T16" fmla="*/ 28 w 140"/>
                <a:gd name="T17" fmla="*/ 68 h 152"/>
                <a:gd name="T18" fmla="*/ 32 w 140"/>
                <a:gd name="T19" fmla="*/ 72 h 152"/>
                <a:gd name="T20" fmla="*/ 32 w 140"/>
                <a:gd name="T21" fmla="*/ 72 h 152"/>
                <a:gd name="T22" fmla="*/ 38 w 140"/>
                <a:gd name="T23" fmla="*/ 92 h 152"/>
                <a:gd name="T24" fmla="*/ 38 w 140"/>
                <a:gd name="T25" fmla="*/ 92 h 152"/>
                <a:gd name="T26" fmla="*/ 42 w 140"/>
                <a:gd name="T27" fmla="*/ 100 h 152"/>
                <a:gd name="T28" fmla="*/ 44 w 140"/>
                <a:gd name="T29" fmla="*/ 100 h 152"/>
                <a:gd name="T30" fmla="*/ 48 w 140"/>
                <a:gd name="T31" fmla="*/ 94 h 152"/>
                <a:gd name="T32" fmla="*/ 90 w 140"/>
                <a:gd name="T33" fmla="*/ 22 h 152"/>
                <a:gd name="T34" fmla="*/ 90 w 140"/>
                <a:gd name="T35" fmla="*/ 22 h 152"/>
                <a:gd name="T36" fmla="*/ 96 w 140"/>
                <a:gd name="T37" fmla="*/ 16 h 152"/>
                <a:gd name="T38" fmla="*/ 104 w 140"/>
                <a:gd name="T39" fmla="*/ 10 h 152"/>
                <a:gd name="T40" fmla="*/ 112 w 140"/>
                <a:gd name="T41" fmla="*/ 6 h 152"/>
                <a:gd name="T42" fmla="*/ 134 w 140"/>
                <a:gd name="T43" fmla="*/ 0 h 152"/>
                <a:gd name="T44" fmla="*/ 134 w 140"/>
                <a:gd name="T45" fmla="*/ 0 h 152"/>
                <a:gd name="T46" fmla="*/ 136 w 140"/>
                <a:gd name="T47" fmla="*/ 0 h 152"/>
                <a:gd name="T48" fmla="*/ 138 w 140"/>
                <a:gd name="T49" fmla="*/ 0 h 152"/>
                <a:gd name="T50" fmla="*/ 140 w 140"/>
                <a:gd name="T51" fmla="*/ 2 h 152"/>
                <a:gd name="T52" fmla="*/ 140 w 140"/>
                <a:gd name="T53" fmla="*/ 4 h 152"/>
                <a:gd name="T54" fmla="*/ 136 w 140"/>
                <a:gd name="T55" fmla="*/ 10 h 152"/>
                <a:gd name="T56" fmla="*/ 136 w 140"/>
                <a:gd name="T57" fmla="*/ 10 h 152"/>
                <a:gd name="T58" fmla="*/ 110 w 140"/>
                <a:gd name="T59" fmla="*/ 46 h 152"/>
                <a:gd name="T60" fmla="*/ 86 w 140"/>
                <a:gd name="T61" fmla="*/ 82 h 152"/>
                <a:gd name="T62" fmla="*/ 64 w 140"/>
                <a:gd name="T63" fmla="*/ 120 h 152"/>
                <a:gd name="T64" fmla="*/ 52 w 140"/>
                <a:gd name="T65" fmla="*/ 142 h 152"/>
                <a:gd name="T66" fmla="*/ 52 w 140"/>
                <a:gd name="T67" fmla="*/ 142 h 152"/>
                <a:gd name="T68" fmla="*/ 50 w 140"/>
                <a:gd name="T69" fmla="*/ 146 h 152"/>
                <a:gd name="T70" fmla="*/ 46 w 140"/>
                <a:gd name="T71" fmla="*/ 150 h 152"/>
                <a:gd name="T72" fmla="*/ 38 w 140"/>
                <a:gd name="T73" fmla="*/ 150 h 152"/>
                <a:gd name="T74" fmla="*/ 38 w 140"/>
                <a:gd name="T75" fmla="*/ 150 h 152"/>
                <a:gd name="T76" fmla="*/ 26 w 140"/>
                <a:gd name="T77" fmla="*/ 152 h 152"/>
                <a:gd name="T78" fmla="*/ 26 w 140"/>
                <a:gd name="T79" fmla="*/ 152 h 152"/>
                <a:gd name="T80" fmla="*/ 20 w 140"/>
                <a:gd name="T81" fmla="*/ 150 h 152"/>
                <a:gd name="T82" fmla="*/ 18 w 140"/>
                <a:gd name="T83" fmla="*/ 146 h 152"/>
                <a:gd name="T84" fmla="*/ 16 w 140"/>
                <a:gd name="T85" fmla="*/ 142 h 152"/>
                <a:gd name="T86" fmla="*/ 2 w 140"/>
                <a:gd name="T87" fmla="*/ 94 h 1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152"/>
                <a:gd name="T134" fmla="*/ 140 w 140"/>
                <a:gd name="T135" fmla="*/ 152 h 15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152">
                  <a:moveTo>
                    <a:pt x="2" y="94"/>
                  </a:moveTo>
                  <a:lnTo>
                    <a:pt x="2" y="94"/>
                  </a:lnTo>
                  <a:lnTo>
                    <a:pt x="0" y="88"/>
                  </a:lnTo>
                  <a:lnTo>
                    <a:pt x="2" y="82"/>
                  </a:lnTo>
                  <a:lnTo>
                    <a:pt x="6" y="76"/>
                  </a:lnTo>
                  <a:lnTo>
                    <a:pt x="20" y="68"/>
                  </a:lnTo>
                  <a:lnTo>
                    <a:pt x="26" y="68"/>
                  </a:lnTo>
                  <a:lnTo>
                    <a:pt x="28" y="68"/>
                  </a:lnTo>
                  <a:lnTo>
                    <a:pt x="32" y="72"/>
                  </a:lnTo>
                  <a:lnTo>
                    <a:pt x="38" y="92"/>
                  </a:lnTo>
                  <a:lnTo>
                    <a:pt x="42" y="100"/>
                  </a:lnTo>
                  <a:lnTo>
                    <a:pt x="44" y="100"/>
                  </a:lnTo>
                  <a:lnTo>
                    <a:pt x="48" y="94"/>
                  </a:lnTo>
                  <a:lnTo>
                    <a:pt x="90" y="22"/>
                  </a:lnTo>
                  <a:lnTo>
                    <a:pt x="96" y="16"/>
                  </a:lnTo>
                  <a:lnTo>
                    <a:pt x="104" y="10"/>
                  </a:lnTo>
                  <a:lnTo>
                    <a:pt x="112" y="6"/>
                  </a:lnTo>
                  <a:lnTo>
                    <a:pt x="134" y="0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40" y="2"/>
                  </a:lnTo>
                  <a:lnTo>
                    <a:pt x="140" y="4"/>
                  </a:lnTo>
                  <a:lnTo>
                    <a:pt x="136" y="10"/>
                  </a:lnTo>
                  <a:lnTo>
                    <a:pt x="110" y="46"/>
                  </a:lnTo>
                  <a:lnTo>
                    <a:pt x="86" y="82"/>
                  </a:lnTo>
                  <a:lnTo>
                    <a:pt x="64" y="120"/>
                  </a:lnTo>
                  <a:lnTo>
                    <a:pt x="52" y="142"/>
                  </a:lnTo>
                  <a:lnTo>
                    <a:pt x="50" y="146"/>
                  </a:lnTo>
                  <a:lnTo>
                    <a:pt x="46" y="150"/>
                  </a:lnTo>
                  <a:lnTo>
                    <a:pt x="38" y="150"/>
                  </a:lnTo>
                  <a:lnTo>
                    <a:pt x="26" y="152"/>
                  </a:lnTo>
                  <a:lnTo>
                    <a:pt x="20" y="150"/>
                  </a:lnTo>
                  <a:lnTo>
                    <a:pt x="18" y="146"/>
                  </a:lnTo>
                  <a:lnTo>
                    <a:pt x="16" y="142"/>
                  </a:lnTo>
                  <a:lnTo>
                    <a:pt x="2" y="9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370227" y="6011826"/>
            <a:ext cx="3611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4F81BD">
                    <a:lumMod val="75000"/>
                  </a:srgbClr>
                </a:solidFill>
              </a:rPr>
              <a:t>Около  </a:t>
            </a:r>
            <a:r>
              <a:rPr lang="ru-RU" b="1" dirty="0" smtClean="0">
                <a:solidFill>
                  <a:srgbClr val="BA1410"/>
                </a:solidFill>
              </a:rPr>
              <a:t>8 тыс.</a:t>
            </a:r>
            <a:endParaRPr lang="ru-RU" b="1" dirty="0">
              <a:solidFill>
                <a:srgbClr val="BA1410"/>
              </a:solidFill>
            </a:endParaRPr>
          </a:p>
          <a:p>
            <a:pPr algn="ctr"/>
            <a:r>
              <a:rPr lang="ru-RU" b="1" dirty="0" smtClean="0">
                <a:solidFill>
                  <a:srgbClr val="4F81BD">
                    <a:lumMod val="75000"/>
                  </a:srgbClr>
                </a:solidFill>
              </a:rPr>
              <a:t> пользователей</a:t>
            </a:r>
            <a:endParaRPr lang="en-US" b="1" dirty="0" smtClean="0">
              <a:solidFill>
                <a:srgbClr val="4F81BD">
                  <a:lumMod val="75000"/>
                </a:srgbClr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554298" y="6142695"/>
            <a:ext cx="432048" cy="467662"/>
            <a:chOff x="11209794" y="3553554"/>
            <a:chExt cx="645258" cy="543356"/>
          </a:xfrm>
          <a:solidFill>
            <a:schemeClr val="bg1">
              <a:lumMod val="85000"/>
            </a:schemeClr>
          </a:solidFill>
        </p:grpSpPr>
        <p:sp>
          <p:nvSpPr>
            <p:cNvPr id="18" name="Rectangle 43"/>
            <p:cNvSpPr>
              <a:spLocks noChangeArrowheads="1"/>
            </p:cNvSpPr>
            <p:nvPr/>
          </p:nvSpPr>
          <p:spPr bwMode="auto">
            <a:xfrm>
              <a:off x="11209794" y="3696428"/>
              <a:ext cx="508086" cy="400482"/>
            </a:xfrm>
            <a:prstGeom prst="rect">
              <a:avLst/>
            </a:prstGeom>
            <a:solidFill>
              <a:srgbClr val="0070C0"/>
            </a:solidFill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 charset="0"/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11419847" y="3553554"/>
              <a:ext cx="435205" cy="446843"/>
            </a:xfrm>
            <a:custGeom>
              <a:avLst/>
              <a:gdLst>
                <a:gd name="T0" fmla="*/ 2 w 140"/>
                <a:gd name="T1" fmla="*/ 94 h 152"/>
                <a:gd name="T2" fmla="*/ 2 w 140"/>
                <a:gd name="T3" fmla="*/ 94 h 152"/>
                <a:gd name="T4" fmla="*/ 0 w 140"/>
                <a:gd name="T5" fmla="*/ 88 h 152"/>
                <a:gd name="T6" fmla="*/ 2 w 140"/>
                <a:gd name="T7" fmla="*/ 82 h 152"/>
                <a:gd name="T8" fmla="*/ 6 w 140"/>
                <a:gd name="T9" fmla="*/ 76 h 152"/>
                <a:gd name="T10" fmla="*/ 20 w 140"/>
                <a:gd name="T11" fmla="*/ 68 h 152"/>
                <a:gd name="T12" fmla="*/ 20 w 140"/>
                <a:gd name="T13" fmla="*/ 68 h 152"/>
                <a:gd name="T14" fmla="*/ 26 w 140"/>
                <a:gd name="T15" fmla="*/ 68 h 152"/>
                <a:gd name="T16" fmla="*/ 28 w 140"/>
                <a:gd name="T17" fmla="*/ 68 h 152"/>
                <a:gd name="T18" fmla="*/ 32 w 140"/>
                <a:gd name="T19" fmla="*/ 72 h 152"/>
                <a:gd name="T20" fmla="*/ 32 w 140"/>
                <a:gd name="T21" fmla="*/ 72 h 152"/>
                <a:gd name="T22" fmla="*/ 38 w 140"/>
                <a:gd name="T23" fmla="*/ 92 h 152"/>
                <a:gd name="T24" fmla="*/ 38 w 140"/>
                <a:gd name="T25" fmla="*/ 92 h 152"/>
                <a:gd name="T26" fmla="*/ 42 w 140"/>
                <a:gd name="T27" fmla="*/ 100 h 152"/>
                <a:gd name="T28" fmla="*/ 44 w 140"/>
                <a:gd name="T29" fmla="*/ 100 h 152"/>
                <a:gd name="T30" fmla="*/ 48 w 140"/>
                <a:gd name="T31" fmla="*/ 94 h 152"/>
                <a:gd name="T32" fmla="*/ 90 w 140"/>
                <a:gd name="T33" fmla="*/ 22 h 152"/>
                <a:gd name="T34" fmla="*/ 90 w 140"/>
                <a:gd name="T35" fmla="*/ 22 h 152"/>
                <a:gd name="T36" fmla="*/ 96 w 140"/>
                <a:gd name="T37" fmla="*/ 16 h 152"/>
                <a:gd name="T38" fmla="*/ 104 w 140"/>
                <a:gd name="T39" fmla="*/ 10 h 152"/>
                <a:gd name="T40" fmla="*/ 112 w 140"/>
                <a:gd name="T41" fmla="*/ 6 h 152"/>
                <a:gd name="T42" fmla="*/ 134 w 140"/>
                <a:gd name="T43" fmla="*/ 0 h 152"/>
                <a:gd name="T44" fmla="*/ 134 w 140"/>
                <a:gd name="T45" fmla="*/ 0 h 152"/>
                <a:gd name="T46" fmla="*/ 136 w 140"/>
                <a:gd name="T47" fmla="*/ 0 h 152"/>
                <a:gd name="T48" fmla="*/ 138 w 140"/>
                <a:gd name="T49" fmla="*/ 0 h 152"/>
                <a:gd name="T50" fmla="*/ 140 w 140"/>
                <a:gd name="T51" fmla="*/ 2 h 152"/>
                <a:gd name="T52" fmla="*/ 140 w 140"/>
                <a:gd name="T53" fmla="*/ 4 h 152"/>
                <a:gd name="T54" fmla="*/ 136 w 140"/>
                <a:gd name="T55" fmla="*/ 10 h 152"/>
                <a:gd name="T56" fmla="*/ 136 w 140"/>
                <a:gd name="T57" fmla="*/ 10 h 152"/>
                <a:gd name="T58" fmla="*/ 110 w 140"/>
                <a:gd name="T59" fmla="*/ 46 h 152"/>
                <a:gd name="T60" fmla="*/ 86 w 140"/>
                <a:gd name="T61" fmla="*/ 82 h 152"/>
                <a:gd name="T62" fmla="*/ 64 w 140"/>
                <a:gd name="T63" fmla="*/ 120 h 152"/>
                <a:gd name="T64" fmla="*/ 52 w 140"/>
                <a:gd name="T65" fmla="*/ 142 h 152"/>
                <a:gd name="T66" fmla="*/ 52 w 140"/>
                <a:gd name="T67" fmla="*/ 142 h 152"/>
                <a:gd name="T68" fmla="*/ 50 w 140"/>
                <a:gd name="T69" fmla="*/ 146 h 152"/>
                <a:gd name="T70" fmla="*/ 46 w 140"/>
                <a:gd name="T71" fmla="*/ 150 h 152"/>
                <a:gd name="T72" fmla="*/ 38 w 140"/>
                <a:gd name="T73" fmla="*/ 150 h 152"/>
                <a:gd name="T74" fmla="*/ 38 w 140"/>
                <a:gd name="T75" fmla="*/ 150 h 152"/>
                <a:gd name="T76" fmla="*/ 26 w 140"/>
                <a:gd name="T77" fmla="*/ 152 h 152"/>
                <a:gd name="T78" fmla="*/ 26 w 140"/>
                <a:gd name="T79" fmla="*/ 152 h 152"/>
                <a:gd name="T80" fmla="*/ 20 w 140"/>
                <a:gd name="T81" fmla="*/ 150 h 152"/>
                <a:gd name="T82" fmla="*/ 18 w 140"/>
                <a:gd name="T83" fmla="*/ 146 h 152"/>
                <a:gd name="T84" fmla="*/ 16 w 140"/>
                <a:gd name="T85" fmla="*/ 142 h 152"/>
                <a:gd name="T86" fmla="*/ 2 w 140"/>
                <a:gd name="T87" fmla="*/ 94 h 1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152"/>
                <a:gd name="T134" fmla="*/ 140 w 140"/>
                <a:gd name="T135" fmla="*/ 152 h 15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152">
                  <a:moveTo>
                    <a:pt x="2" y="94"/>
                  </a:moveTo>
                  <a:lnTo>
                    <a:pt x="2" y="94"/>
                  </a:lnTo>
                  <a:lnTo>
                    <a:pt x="0" y="88"/>
                  </a:lnTo>
                  <a:lnTo>
                    <a:pt x="2" y="82"/>
                  </a:lnTo>
                  <a:lnTo>
                    <a:pt x="6" y="76"/>
                  </a:lnTo>
                  <a:lnTo>
                    <a:pt x="20" y="68"/>
                  </a:lnTo>
                  <a:lnTo>
                    <a:pt x="26" y="68"/>
                  </a:lnTo>
                  <a:lnTo>
                    <a:pt x="28" y="68"/>
                  </a:lnTo>
                  <a:lnTo>
                    <a:pt x="32" y="72"/>
                  </a:lnTo>
                  <a:lnTo>
                    <a:pt x="38" y="92"/>
                  </a:lnTo>
                  <a:lnTo>
                    <a:pt x="42" y="100"/>
                  </a:lnTo>
                  <a:lnTo>
                    <a:pt x="44" y="100"/>
                  </a:lnTo>
                  <a:lnTo>
                    <a:pt x="48" y="94"/>
                  </a:lnTo>
                  <a:lnTo>
                    <a:pt x="90" y="22"/>
                  </a:lnTo>
                  <a:lnTo>
                    <a:pt x="96" y="16"/>
                  </a:lnTo>
                  <a:lnTo>
                    <a:pt x="104" y="10"/>
                  </a:lnTo>
                  <a:lnTo>
                    <a:pt x="112" y="6"/>
                  </a:lnTo>
                  <a:lnTo>
                    <a:pt x="134" y="0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40" y="2"/>
                  </a:lnTo>
                  <a:lnTo>
                    <a:pt x="140" y="4"/>
                  </a:lnTo>
                  <a:lnTo>
                    <a:pt x="136" y="10"/>
                  </a:lnTo>
                  <a:lnTo>
                    <a:pt x="110" y="46"/>
                  </a:lnTo>
                  <a:lnTo>
                    <a:pt x="86" y="82"/>
                  </a:lnTo>
                  <a:lnTo>
                    <a:pt x="64" y="120"/>
                  </a:lnTo>
                  <a:lnTo>
                    <a:pt x="52" y="142"/>
                  </a:lnTo>
                  <a:lnTo>
                    <a:pt x="50" y="146"/>
                  </a:lnTo>
                  <a:lnTo>
                    <a:pt x="46" y="150"/>
                  </a:lnTo>
                  <a:lnTo>
                    <a:pt x="38" y="150"/>
                  </a:lnTo>
                  <a:lnTo>
                    <a:pt x="26" y="152"/>
                  </a:lnTo>
                  <a:lnTo>
                    <a:pt x="20" y="150"/>
                  </a:lnTo>
                  <a:lnTo>
                    <a:pt x="18" y="146"/>
                  </a:lnTo>
                  <a:lnTo>
                    <a:pt x="16" y="142"/>
                  </a:lnTo>
                  <a:lnTo>
                    <a:pt x="2" y="9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2402007" y="106226"/>
            <a:ext cx="67137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0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ПРОФЕССИОНАЛИЗМ УЧАСТНИКОВ КАДАСТРОВОГО УЧЕТА</a:t>
            </a:r>
            <a:endParaRPr lang="ru-RU" sz="20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458899" y="36689"/>
            <a:ext cx="1970883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2.2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2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14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0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90575"/>
            <a:ext cx="9144000" cy="6067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468385467"/>
              </p:ext>
            </p:extLst>
          </p:nvPr>
        </p:nvGraphicFramePr>
        <p:xfrm>
          <a:off x="64748" y="39482"/>
          <a:ext cx="9025522" cy="6679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4845990" y="2104679"/>
            <a:ext cx="576064" cy="229088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220072" y="2636912"/>
            <a:ext cx="3672408" cy="0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724128" y="2960948"/>
            <a:ext cx="309634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5422054" y="2960948"/>
            <a:ext cx="302074" cy="196922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835025" y="3645024"/>
            <a:ext cx="2570055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 flipV="1">
            <a:off x="5542482" y="3501008"/>
            <a:ext cx="292543" cy="1440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059832" y="6381328"/>
            <a:ext cx="216024" cy="216024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275856" y="6597352"/>
            <a:ext cx="4248472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1475656" y="6165304"/>
            <a:ext cx="64807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107504" y="6381328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Номер слайда 2"/>
          <p:cNvSpPr>
            <a:spLocks noGrp="1"/>
          </p:cNvSpPr>
          <p:nvPr>
            <p:ph type="sldNum" sz="quarter" idx="10"/>
          </p:nvPr>
        </p:nvSpPr>
        <p:spPr bwMode="auto">
          <a:xfrm>
            <a:off x="8010524" y="6157976"/>
            <a:ext cx="4338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Segoe UI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Segoe UI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Segoe UI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Segoe UI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Segoe U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Segoe U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Segoe U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Segoe U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Segoe UI" pitchFamily="34" charset="0"/>
                <a:cs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7F98D054-9647-447C-95BB-1C850E6472D9}" type="slidenum">
              <a:rPr lang="uk-UA" sz="1400" b="1" smtClean="0">
                <a:solidFill>
                  <a:prstClr val="white"/>
                </a:solidFill>
                <a:cs typeface="Segoe UI" pitchFamily="34" charset="0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uk-UA" sz="1400" b="1" dirty="0" smtClean="0">
              <a:solidFill>
                <a:prstClr val="white"/>
              </a:solidFill>
              <a:cs typeface="Segoe U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504" y="790575"/>
            <a:ext cx="4102989" cy="523220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79646">
                    <a:lumMod val="75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  <a:sym typeface="Symbol"/>
              </a:rPr>
              <a:t>21359 </a:t>
            </a:r>
            <a:r>
              <a:rPr lang="ru-RU" sz="2800" b="1" dirty="0" smtClean="0">
                <a:solidFill>
                  <a:srgbClr val="F79646">
                    <a:lumMod val="75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документов</a:t>
            </a:r>
          </a:p>
        </p:txBody>
      </p:sp>
    </p:spTree>
    <p:extLst>
      <p:ext uri="{BB962C8B-B14F-4D97-AF65-F5344CB8AC3E}">
        <p14:creationId xmlns:p14="http://schemas.microsoft.com/office/powerpoint/2010/main" val="79605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67843" y="0"/>
            <a:ext cx="71469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000" b="1" dirty="0" smtClean="0">
                <a:solidFill>
                  <a:srgbClr val="006FB8"/>
                </a:solidFill>
                <a:cs typeface="Trebuchet MS"/>
              </a:rPr>
              <a:t>МЕРЫ, НАПРАВЛЕННЫЕ НА СОВЕРШЕНСТВОВАНИЕ ДЕЯТЕЛЬНОСТИ КАДАСТРОВЫХ ИНЖЕНЕРОВ</a:t>
            </a:r>
            <a:endParaRPr lang="ru-RU" sz="2000" b="1" dirty="0">
              <a:solidFill>
                <a:srgbClr val="006FB8"/>
              </a:solidFill>
              <a:cs typeface="Trebuchet MS"/>
            </a:endParaRPr>
          </a:p>
        </p:txBody>
      </p:sp>
      <p:pic>
        <p:nvPicPr>
          <p:cNvPr id="10" name="Picture 13" descr="Картинки по запросу закон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08721"/>
            <a:ext cx="1241969" cy="81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0138" y="1581257"/>
            <a:ext cx="1411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81BD"/>
                </a:solidFill>
                <a:ea typeface="Calibri"/>
              </a:rPr>
              <a:t>Закон </a:t>
            </a:r>
            <a:r>
              <a:rPr lang="ru-RU" sz="1400" b="1" dirty="0">
                <a:solidFill>
                  <a:srgbClr val="4F81BD"/>
                </a:solidFill>
                <a:ea typeface="Calibri"/>
              </a:rPr>
              <a:t>о кадастре</a:t>
            </a:r>
            <a:endParaRPr lang="ru-RU" sz="1400" b="1" dirty="0">
              <a:solidFill>
                <a:srgbClr val="4F81BD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41969" y="1218539"/>
            <a:ext cx="2542725" cy="40011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 1 июля 2016 г.</a:t>
            </a:r>
            <a:endParaRPr lang="ru-RU" sz="2000" b="1" dirty="0">
              <a:solidFill>
                <a:srgbClr val="0070C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9978" y="3633492"/>
            <a:ext cx="3067341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uk-UA"/>
            </a:defPPr>
            <a:lvl1pPr marL="144000">
              <a:defRPr sz="15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marL="288000"/>
            <a:r>
              <a:rPr lang="ru-RU" sz="1600" dirty="0" smtClean="0">
                <a:solidFill>
                  <a:prstClr val="black"/>
                </a:solidFill>
              </a:rPr>
              <a:t>Повышенные </a:t>
            </a:r>
            <a:r>
              <a:rPr lang="ru-RU" sz="1600" dirty="0">
                <a:solidFill>
                  <a:prstClr val="black"/>
                </a:solidFill>
              </a:rPr>
              <a:t>требования к квалификации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5961" y="2096406"/>
            <a:ext cx="3081358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uk-UA"/>
            </a:defPPr>
            <a:lvl1pPr marL="144000">
              <a:defRPr sz="15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marL="288000"/>
            <a:r>
              <a:rPr lang="ru-RU" sz="1600" dirty="0" smtClean="0">
                <a:solidFill>
                  <a:prstClr val="black"/>
                </a:solidFill>
              </a:rPr>
              <a:t>Обязательное </a:t>
            </a:r>
            <a:r>
              <a:rPr lang="ru-RU" sz="1600" dirty="0">
                <a:solidFill>
                  <a:prstClr val="black"/>
                </a:solidFill>
              </a:rPr>
              <a:t>членство </a:t>
            </a:r>
            <a:r>
              <a:rPr lang="ru-RU" sz="1600" dirty="0" smtClean="0">
                <a:solidFill>
                  <a:prstClr val="black"/>
                </a:solidFill>
              </a:rPr>
              <a:t>в</a:t>
            </a:r>
            <a:r>
              <a:rPr lang="ru-RU" sz="1600" dirty="0" smtClean="0">
                <a:solidFill>
                  <a:prstClr val="black"/>
                </a:solidFill>
                <a:sym typeface="Symbol"/>
              </a:rPr>
              <a:t></a:t>
            </a:r>
            <a:r>
              <a:rPr lang="ru-RU" sz="1600" dirty="0" smtClean="0">
                <a:solidFill>
                  <a:prstClr val="black"/>
                </a:solidFill>
              </a:rPr>
              <a:t>СРО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1588" y="2744475"/>
            <a:ext cx="3095731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uk-UA"/>
            </a:defPPr>
            <a:lvl1pPr marL="144000">
              <a:defRPr sz="15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marL="288000"/>
            <a:r>
              <a:rPr lang="ru-RU" sz="1600" dirty="0" smtClean="0">
                <a:solidFill>
                  <a:prstClr val="black"/>
                </a:solidFill>
              </a:rPr>
              <a:t>Обязательное </a:t>
            </a:r>
            <a:r>
              <a:rPr lang="ru-RU" sz="1600" dirty="0">
                <a:solidFill>
                  <a:prstClr val="black"/>
                </a:solidFill>
              </a:rPr>
              <a:t>страхование гражданской ответственности</a:t>
            </a:r>
          </a:p>
        </p:txBody>
      </p:sp>
      <p:sp>
        <p:nvSpPr>
          <p:cNvPr id="17" name="Стрелка влево 16"/>
          <p:cNvSpPr/>
          <p:nvPr/>
        </p:nvSpPr>
        <p:spPr>
          <a:xfrm rot="16200000">
            <a:off x="2170206" y="1574476"/>
            <a:ext cx="584180" cy="672525"/>
          </a:xfrm>
          <a:prstGeom prst="leftArrow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288000"/>
            <a:endParaRPr lang="ru-RU" sz="16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8367" y="4352189"/>
            <a:ext cx="3038952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uk-UA"/>
            </a:defPPr>
            <a:lvl1pPr marL="144000">
              <a:defRPr sz="15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marL="288000"/>
            <a:r>
              <a:rPr lang="ru-RU" sz="1600" dirty="0" smtClean="0">
                <a:solidFill>
                  <a:prstClr val="black"/>
                </a:solidFill>
              </a:rPr>
              <a:t>Апелляционные комиссии</a:t>
            </a: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19" name="Picture 6" descr="C:\Documents and Settings\odaynik_di\Рабочий стол\картинки\Копия (4) подача до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6" y="2123413"/>
            <a:ext cx="533400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C:\Documents and Settings\odaynik_di\Рабочий стол\картинки\Копия (4) подача до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6" y="2816365"/>
            <a:ext cx="533400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C:\Documents and Settings\odaynik_di\Рабочий стол\картинки\Копия (4) подача до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7" y="3662767"/>
            <a:ext cx="533400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C:\Documents and Settings\odaynik_di\Рабочий стол\картинки\Копия (4) подача до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94" y="4374596"/>
            <a:ext cx="533400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4852427" y="1855032"/>
            <a:ext cx="404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</a:rPr>
              <a:t>высшее образование </a:t>
            </a:r>
            <a:r>
              <a:rPr lang="ru-RU" sz="1600" dirty="0">
                <a:solidFill>
                  <a:srgbClr val="000000"/>
                </a:solidFill>
              </a:rPr>
              <a:t>по </a:t>
            </a:r>
            <a:r>
              <a:rPr lang="ru-RU" sz="1600" dirty="0" smtClean="0">
                <a:solidFill>
                  <a:srgbClr val="000000"/>
                </a:solidFill>
              </a:rPr>
              <a:t>специальности или</a:t>
            </a:r>
            <a:r>
              <a:rPr lang="ru-RU" sz="1600" dirty="0" smtClean="0">
                <a:solidFill>
                  <a:srgbClr val="000000"/>
                </a:solidFill>
                <a:sym typeface="Symbol"/>
              </a:rPr>
              <a:t></a:t>
            </a:r>
            <a:r>
              <a:rPr lang="ru-RU" sz="1600" dirty="0" smtClean="0">
                <a:solidFill>
                  <a:srgbClr val="000000"/>
                </a:solidFill>
              </a:rPr>
              <a:t>направлению </a:t>
            </a:r>
            <a:r>
              <a:rPr lang="ru-RU" sz="1600" dirty="0">
                <a:solidFill>
                  <a:srgbClr val="000000"/>
                </a:solidFill>
              </a:rPr>
              <a:t>подготовки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852427" y="2616376"/>
            <a:ext cx="404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</a:rPr>
              <a:t>опыт </a:t>
            </a:r>
            <a:r>
              <a:rPr lang="ru-RU" sz="1600" dirty="0">
                <a:solidFill>
                  <a:srgbClr val="000000"/>
                </a:solidFill>
              </a:rPr>
              <a:t>работы в качестве помощника кадастрового инженера не менее двух лет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872012" y="3336456"/>
            <a:ext cx="404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</a:rPr>
              <a:t>обязательное </a:t>
            </a:r>
            <a:r>
              <a:rPr lang="ru-RU" sz="1600" dirty="0">
                <a:solidFill>
                  <a:srgbClr val="000000"/>
                </a:solidFill>
              </a:rPr>
              <a:t>повышение квалификации кадастрового инженера каждые три года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872012" y="4056536"/>
            <a:ext cx="404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</a:rPr>
              <a:t>отсутствие </a:t>
            </a:r>
            <a:r>
              <a:rPr lang="ru-RU" sz="1600" dirty="0">
                <a:solidFill>
                  <a:srgbClr val="000000"/>
                </a:solidFill>
              </a:rPr>
              <a:t>перерыва в осуществлении кадастровой </a:t>
            </a:r>
            <a:r>
              <a:rPr lang="ru-RU" sz="1600" dirty="0" smtClean="0">
                <a:solidFill>
                  <a:srgbClr val="000000"/>
                </a:solidFill>
              </a:rPr>
              <a:t>деятельности</a:t>
            </a:r>
            <a:endParaRPr lang="ru-RU" sz="1600" dirty="0">
              <a:solidFill>
                <a:srgbClr val="000000"/>
              </a:solidFill>
            </a:endParaRPr>
          </a:p>
        </p:txBody>
      </p:sp>
      <p:pic>
        <p:nvPicPr>
          <p:cNvPr id="32" name="Picture 2" descr="http://ru.icon-download.com/obrazowaniie/diplom-i-wypusknik-kolpatcho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21" y="3348132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http://ru.icon-download.com/obrazowaniie/uniwiersitie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21" y="1907933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http://icon-icons.com/icons2/424/PNG/128/project_4201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621" y="2676995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http://icon-icons.com/icons2/424/PNG/128/project_42019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621" y="4095801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4080825" y="1218539"/>
            <a:ext cx="47850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Кадастровый инженер</a:t>
            </a:r>
            <a:endParaRPr lang="ru-RU" sz="3200" b="1" dirty="0">
              <a:solidFill>
                <a:srgbClr val="006FB8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666327" y="5166465"/>
            <a:ext cx="6372200" cy="787451"/>
          </a:xfrm>
          <a:prstGeom prst="rect">
            <a:avLst/>
          </a:prstGeom>
          <a:noFill/>
          <a:ln w="19050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0" hangingPunct="0"/>
            <a:r>
              <a:rPr lang="ru-RU" b="1" dirty="0" smtClean="0">
                <a:solidFill>
                  <a:srgbClr val="54824C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ПОВЫШЕНИЕ КАЧЕСТВА ПОДГОТОВКИ МЕЖЕВЫХ </a:t>
            </a:r>
            <a:br>
              <a:rPr lang="ru-RU" b="1" dirty="0" smtClean="0">
                <a:solidFill>
                  <a:srgbClr val="54824C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b="1" dirty="0" smtClean="0">
                <a:solidFill>
                  <a:srgbClr val="54824C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 ТЕХНИЧЕСКИХ ПЛАНОВ, АКТОВ ОБСЛЕДОВАНИЯ</a:t>
            </a:r>
          </a:p>
        </p:txBody>
      </p:sp>
      <p:sp>
        <p:nvSpPr>
          <p:cNvPr id="38" name="Правая фигурная скобка 37"/>
          <p:cNvSpPr/>
          <p:nvPr/>
        </p:nvSpPr>
        <p:spPr>
          <a:xfrm rot="5400000">
            <a:off x="4379670" y="1298962"/>
            <a:ext cx="215900" cy="7500937"/>
          </a:xfrm>
          <a:prstGeom prst="rightBrace">
            <a:avLst>
              <a:gd name="adj1" fmla="val 73328"/>
              <a:gd name="adj2" fmla="val 49594"/>
            </a:avLst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661847" y="6035939"/>
            <a:ext cx="6372200" cy="787451"/>
          </a:xfrm>
          <a:prstGeom prst="rect">
            <a:avLst/>
          </a:prstGeom>
          <a:noFill/>
          <a:ln w="19050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0" hangingPunct="0"/>
            <a:r>
              <a:rPr lang="ru-RU" b="1" dirty="0" smtClean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СНИЖЕНИЕ КОЛИЧЕСТВА ОТКАЗОВ </a:t>
            </a:r>
            <a:br>
              <a:rPr lang="ru-RU" b="1" dirty="0" smtClean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b="1" dirty="0" smtClean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 ПРИОСТАНОВЛЕНИЙ</a:t>
            </a:r>
          </a:p>
        </p:txBody>
      </p:sp>
      <p:sp>
        <p:nvSpPr>
          <p:cNvPr id="4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16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19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0" y="1167359"/>
            <a:ext cx="6657261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23728" y="188640"/>
            <a:ext cx="69920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6FB8"/>
                </a:solidFill>
                <a:cs typeface="Trebuchet MS"/>
              </a:rPr>
              <a:t>ПЕРЕСЕЧЕНИЕ ГРАНИЦ ЗЕМЕЛЬНЫХ УЧАСТКОВ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006FB8"/>
                </a:solidFill>
                <a:cs typeface="Trebuchet MS"/>
              </a:rPr>
              <a:t>(на примере г. Москвы)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855706" y="853261"/>
            <a:ext cx="20392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Calibri" pitchFamily="34" charset="0"/>
              </a:rPr>
              <a:t>Некачественная подготовка межевого плана</a:t>
            </a:r>
            <a:endParaRPr lang="ru-RU" b="1" dirty="0"/>
          </a:p>
        </p:txBody>
      </p:sp>
      <p:sp>
        <p:nvSpPr>
          <p:cNvPr id="39" name="Стрелка вниз 38"/>
          <p:cNvSpPr/>
          <p:nvPr/>
        </p:nvSpPr>
        <p:spPr>
          <a:xfrm>
            <a:off x="7690764" y="1684258"/>
            <a:ext cx="369096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855706" y="2087399"/>
            <a:ext cx="20392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Calibri" pitchFamily="34" charset="0"/>
              </a:rPr>
              <a:t>Пересечение границ земельных участков</a:t>
            </a:r>
            <a:endParaRPr lang="ru-RU" b="1" dirty="0"/>
          </a:p>
        </p:txBody>
      </p:sp>
      <p:sp>
        <p:nvSpPr>
          <p:cNvPr id="42" name="Стрелка вниз 41"/>
          <p:cNvSpPr/>
          <p:nvPr/>
        </p:nvSpPr>
        <p:spPr>
          <a:xfrm>
            <a:off x="7690764" y="2845920"/>
            <a:ext cx="369096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6859929" y="3308145"/>
            <a:ext cx="20392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Calibri" pitchFamily="34" charset="0"/>
              </a:rPr>
              <a:t>Приостановление в осуществлении кадастрового учета</a:t>
            </a:r>
            <a:endParaRPr lang="ru-RU" b="1" dirty="0"/>
          </a:p>
        </p:txBody>
      </p:sp>
      <p:sp>
        <p:nvSpPr>
          <p:cNvPr id="44" name="Стрелка вниз 43"/>
          <p:cNvSpPr/>
          <p:nvPr/>
        </p:nvSpPr>
        <p:spPr>
          <a:xfrm>
            <a:off x="7690764" y="4259293"/>
            <a:ext cx="369096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8059860" y="4096040"/>
            <a:ext cx="9860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alibri" pitchFamily="34" charset="0"/>
              </a:rPr>
              <a:t>До </a:t>
            </a: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</a:rPr>
              <a:t>3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Calibri" pitchFamily="34" charset="0"/>
              </a:rPr>
              <a:t> месяцев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859929" y="4619333"/>
            <a:ext cx="20392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  <a:latin typeface="Calibri" pitchFamily="34" charset="0"/>
              </a:rPr>
              <a:t>Отказ в осуществлении кадастрового учета</a:t>
            </a:r>
            <a:endParaRPr lang="ru-RU" b="1" dirty="0"/>
          </a:p>
        </p:txBody>
      </p:sp>
      <p:sp>
        <p:nvSpPr>
          <p:cNvPr id="21" name="Полилиния 20"/>
          <p:cNvSpPr/>
          <p:nvPr/>
        </p:nvSpPr>
        <p:spPr>
          <a:xfrm>
            <a:off x="2148880" y="3770642"/>
            <a:ext cx="873598" cy="977302"/>
          </a:xfrm>
          <a:custGeom>
            <a:avLst/>
            <a:gdLst>
              <a:gd name="connsiteX0" fmla="*/ 0 w 873598"/>
              <a:gd name="connsiteY0" fmla="*/ 437551 h 977302"/>
              <a:gd name="connsiteX1" fmla="*/ 66675 w 873598"/>
              <a:gd name="connsiteY1" fmla="*/ 942376 h 977302"/>
              <a:gd name="connsiteX2" fmla="*/ 371475 w 873598"/>
              <a:gd name="connsiteY2" fmla="*/ 885226 h 977302"/>
              <a:gd name="connsiteX3" fmla="*/ 838200 w 873598"/>
              <a:gd name="connsiteY3" fmla="*/ 494701 h 977302"/>
              <a:gd name="connsiteX4" fmla="*/ 790575 w 873598"/>
              <a:gd name="connsiteY4" fmla="*/ 27976 h 977302"/>
              <a:gd name="connsiteX5" fmla="*/ 390525 w 873598"/>
              <a:gd name="connsiteY5" fmla="*/ 85126 h 977302"/>
              <a:gd name="connsiteX6" fmla="*/ 47625 w 873598"/>
              <a:gd name="connsiteY6" fmla="*/ 351826 h 977302"/>
              <a:gd name="connsiteX7" fmla="*/ 66675 w 873598"/>
              <a:gd name="connsiteY7" fmla="*/ 351826 h 97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598" h="977302">
                <a:moveTo>
                  <a:pt x="0" y="437551"/>
                </a:moveTo>
                <a:cubicBezTo>
                  <a:pt x="2381" y="652657"/>
                  <a:pt x="4763" y="867764"/>
                  <a:pt x="66675" y="942376"/>
                </a:cubicBezTo>
                <a:cubicBezTo>
                  <a:pt x="128587" y="1016988"/>
                  <a:pt x="242888" y="959838"/>
                  <a:pt x="371475" y="885226"/>
                </a:cubicBezTo>
                <a:cubicBezTo>
                  <a:pt x="500062" y="810614"/>
                  <a:pt x="768350" y="637576"/>
                  <a:pt x="838200" y="494701"/>
                </a:cubicBezTo>
                <a:cubicBezTo>
                  <a:pt x="908050" y="351826"/>
                  <a:pt x="865187" y="96238"/>
                  <a:pt x="790575" y="27976"/>
                </a:cubicBezTo>
                <a:cubicBezTo>
                  <a:pt x="715963" y="-40286"/>
                  <a:pt x="514350" y="31151"/>
                  <a:pt x="390525" y="85126"/>
                </a:cubicBezTo>
                <a:cubicBezTo>
                  <a:pt x="266700" y="139101"/>
                  <a:pt x="101600" y="307376"/>
                  <a:pt x="47625" y="351826"/>
                </a:cubicBezTo>
                <a:cubicBezTo>
                  <a:pt x="-6350" y="396276"/>
                  <a:pt x="30162" y="374051"/>
                  <a:pt x="66675" y="351826"/>
                </a:cubicBezTo>
              </a:path>
            </a:pathLst>
          </a:custGeom>
          <a:noFill/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2123728" y="2977245"/>
            <a:ext cx="2111110" cy="716968"/>
          </a:xfrm>
          <a:prstGeom prst="wedgeRoundRectCallout">
            <a:avLst/>
          </a:prstGeom>
          <a:solidFill>
            <a:schemeClr val="bg1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</a:rPr>
              <a:t>Пересечение границ земельных участков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17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04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16111" y="3064699"/>
            <a:ext cx="311933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Санкт-Петербург</a:t>
            </a:r>
          </a:p>
          <a:p>
            <a:r>
              <a:rPr lang="ru-RU" sz="16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82,1% </a:t>
            </a:r>
            <a:r>
              <a:rPr lang="ru-RU" sz="12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sz="12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119,8 </a:t>
            </a:r>
            <a:r>
              <a:rPr lang="ru-RU" sz="12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тыс. </a:t>
            </a:r>
            <a:r>
              <a:rPr lang="ru-RU" sz="1200" b="1" dirty="0" err="1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зем</a:t>
            </a:r>
            <a:r>
              <a:rPr lang="ru-RU" sz="12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уч.)</a:t>
            </a:r>
            <a:endParaRPr lang="ru-RU" sz="1200" b="1" dirty="0">
              <a:solidFill>
                <a:srgbClr val="7ABE4C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6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Башкортостан</a:t>
            </a:r>
          </a:p>
          <a:p>
            <a:r>
              <a:rPr lang="ru-RU" sz="16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80,6% </a:t>
            </a:r>
            <a:r>
              <a:rPr lang="ru-RU" sz="12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sz="12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1549,6 </a:t>
            </a:r>
            <a:r>
              <a:rPr lang="ru-RU" sz="12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тыс. </a:t>
            </a:r>
            <a:r>
              <a:rPr lang="ru-RU" sz="1200" b="1" dirty="0" err="1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зем</a:t>
            </a:r>
            <a:r>
              <a:rPr lang="ru-RU" sz="12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уч.)</a:t>
            </a:r>
            <a:endParaRPr lang="ru-RU" sz="1200" b="1" dirty="0">
              <a:solidFill>
                <a:srgbClr val="7ABE4C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6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Ямало-Ненецкий АО</a:t>
            </a:r>
            <a:endParaRPr lang="ru-RU" sz="1600" dirty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6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77,5% </a:t>
            </a:r>
            <a:r>
              <a:rPr lang="ru-RU" sz="12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sz="12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133,5 </a:t>
            </a:r>
            <a:r>
              <a:rPr lang="ru-RU" sz="12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тыс. </a:t>
            </a:r>
            <a:r>
              <a:rPr lang="ru-RU" sz="1200" b="1" dirty="0" err="1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зем</a:t>
            </a:r>
            <a:r>
              <a:rPr lang="ru-RU" sz="12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уч.)</a:t>
            </a:r>
            <a:endParaRPr lang="ru-RU" sz="1200" b="1" dirty="0">
              <a:solidFill>
                <a:srgbClr val="7ABE4C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4695" y="2682148"/>
            <a:ext cx="39392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/>
            <a:r>
              <a:rPr lang="ru-RU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РЕГИОНЫ-ЛИДЕРЫ</a:t>
            </a:r>
            <a:endParaRPr lang="ru-RU" sz="1600" b="1" dirty="0">
              <a:solidFill>
                <a:prstClr val="black">
                  <a:lumMod val="50000"/>
                  <a:lumOff val="50000"/>
                </a:prst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82909" y="4246394"/>
            <a:ext cx="35139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82909" y="3754548"/>
            <a:ext cx="33981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76301" y="3257558"/>
            <a:ext cx="35221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endCxn id="27" idx="4"/>
          </p:cNvCxnSpPr>
          <p:nvPr/>
        </p:nvCxnSpPr>
        <p:spPr>
          <a:xfrm flipV="1">
            <a:off x="671265" y="2953546"/>
            <a:ext cx="11644" cy="129284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579684" y="1111961"/>
            <a:ext cx="4288211" cy="1323439"/>
          </a:xfrm>
          <a:prstGeom prst="rect">
            <a:avLst/>
          </a:prstGeom>
          <a:solidFill>
            <a:srgbClr val="006FB8"/>
          </a:solidFill>
          <a:ln w="25400"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000" b="1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marL="288000"/>
            <a:r>
              <a:rPr lang="ru-RU" sz="1600" dirty="0" smtClean="0">
                <a:solidFill>
                  <a:prstClr val="white"/>
                </a:solidFill>
              </a:rPr>
              <a:t>60</a:t>
            </a:r>
            <a:r>
              <a:rPr lang="ru-RU" sz="1600" dirty="0" smtClean="0">
                <a:solidFill>
                  <a:prstClr val="white"/>
                </a:solidFill>
              </a:rPr>
              <a:t>,1 </a:t>
            </a:r>
            <a:r>
              <a:rPr lang="ru-RU" sz="1600" dirty="0">
                <a:solidFill>
                  <a:prstClr val="white"/>
                </a:solidFill>
              </a:rPr>
              <a:t>МЛН </a:t>
            </a:r>
            <a:r>
              <a:rPr lang="ru-RU" sz="1600" dirty="0" smtClean="0">
                <a:solidFill>
                  <a:prstClr val="white"/>
                </a:solidFill>
              </a:rPr>
              <a:t>ЗЕМЕЛЬНЫХ УЧАСТКОВ  </a:t>
            </a:r>
          </a:p>
          <a:p>
            <a:pPr marL="288000"/>
            <a:endParaRPr lang="ru-RU" sz="1600" dirty="0" smtClean="0">
              <a:solidFill>
                <a:srgbClr val="FF0000"/>
              </a:solidFill>
            </a:endParaRPr>
          </a:p>
          <a:p>
            <a:pPr marL="288000"/>
            <a:r>
              <a:rPr lang="ru-RU" sz="1600" dirty="0" smtClean="0">
                <a:solidFill>
                  <a:srgbClr val="FF0000"/>
                </a:solidFill>
              </a:rPr>
              <a:t>30,1 </a:t>
            </a:r>
            <a:r>
              <a:rPr lang="ru-RU" sz="1600" dirty="0" smtClean="0">
                <a:solidFill>
                  <a:srgbClr val="FF0000"/>
                </a:solidFill>
              </a:rPr>
              <a:t>МЛН (</a:t>
            </a:r>
            <a:r>
              <a:rPr lang="ru-RU" sz="1600" dirty="0" smtClean="0">
                <a:solidFill>
                  <a:srgbClr val="FF0000"/>
                </a:solidFill>
              </a:rPr>
              <a:t>50,1%) </a:t>
            </a:r>
            <a:r>
              <a:rPr lang="ru-RU" sz="1600" dirty="0" smtClean="0">
                <a:solidFill>
                  <a:prstClr val="white"/>
                </a:solidFill>
              </a:rPr>
              <a:t>ЗЕМЕЛЬНЫХ УЧАСТКОВ НЕ ИМЕЮТ ТОЧНОГО ОПИСАНИЯ ГРАНИЦ</a:t>
            </a:r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0197" y="2086587"/>
            <a:ext cx="1748594" cy="369332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Январь </a:t>
            </a:r>
            <a:r>
              <a:rPr lang="ru-RU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2016</a:t>
            </a:r>
            <a:endParaRPr lang="ru-RU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128791" y="1717255"/>
            <a:ext cx="1497430" cy="369332"/>
          </a:xfrm>
          <a:prstGeom prst="rect">
            <a:avLst/>
          </a:prstGeom>
          <a:solidFill>
            <a:srgbClr val="7ABE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29,9 </a:t>
            </a:r>
            <a:r>
              <a:rPr lang="ru-RU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млн</a:t>
            </a:r>
            <a:endParaRPr lang="ru-RU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28791" y="2086587"/>
            <a:ext cx="1497430" cy="369332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27,5 </a:t>
            </a:r>
            <a:r>
              <a:rPr lang="ru-RU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млн.</a:t>
            </a:r>
            <a:endParaRPr lang="ru-RU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80197" y="1717255"/>
            <a:ext cx="1748594" cy="369332"/>
          </a:xfrm>
          <a:prstGeom prst="rect">
            <a:avLst/>
          </a:prstGeom>
          <a:solidFill>
            <a:srgbClr val="26A12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Июль</a:t>
            </a:r>
            <a:r>
              <a:rPr lang="ru-RU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2017</a:t>
            </a:r>
            <a:endParaRPr lang="ru-RU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725124" y="1349729"/>
            <a:ext cx="8018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+</a:t>
            </a:r>
            <a:r>
              <a:rPr lang="ru-RU" sz="1600" b="1" dirty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8</a:t>
            </a:r>
            <a:r>
              <a:rPr lang="ru-RU" sz="16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,7</a:t>
            </a:r>
            <a:r>
              <a:rPr lang="ru-RU" sz="16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%</a:t>
            </a:r>
            <a:endParaRPr lang="ru-RU" sz="1600" b="1" dirty="0">
              <a:solidFill>
                <a:srgbClr val="C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Стрелка вверх 39"/>
          <p:cNvSpPr/>
          <p:nvPr/>
        </p:nvSpPr>
        <p:spPr>
          <a:xfrm>
            <a:off x="3665814" y="1688283"/>
            <a:ext cx="307246" cy="739827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80197" y="1124159"/>
            <a:ext cx="3246024" cy="60529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14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ПРИРОСТ ЗЕМЕЛЬНЫХ УЧАСТКОВ </a:t>
            </a:r>
          </a:p>
          <a:p>
            <a:pPr algn="ctr">
              <a:lnSpc>
                <a:spcPts val="2000"/>
              </a:lnSpc>
            </a:pPr>
            <a:r>
              <a:rPr lang="ru-RU" sz="14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 ГРАНИЦАМИ</a:t>
            </a:r>
            <a:endParaRPr lang="en-US" sz="14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32815" y="2968910"/>
            <a:ext cx="38118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Магаданская область</a:t>
            </a:r>
            <a:endParaRPr lang="ru-RU" sz="1600" dirty="0" smtClean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20,3% </a:t>
            </a:r>
            <a:r>
              <a:rPr lang="ru-RU" sz="12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sz="12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11</a:t>
            </a:r>
            <a:r>
              <a:rPr lang="ru-RU" sz="12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,9 тыс</a:t>
            </a:r>
            <a:r>
              <a:rPr lang="ru-RU" sz="12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ru-RU" sz="1200" b="1" dirty="0" err="1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зем</a:t>
            </a:r>
            <a:r>
              <a:rPr lang="ru-RU" sz="12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ru-RU" sz="1200" b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</a:t>
            </a:r>
            <a:r>
              <a:rPr lang="ru-RU" sz="12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ч.)</a:t>
            </a:r>
            <a:endParaRPr lang="ru-RU" sz="1200" b="1" dirty="0">
              <a:solidFill>
                <a:srgbClr val="FF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6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Кировская </a:t>
            </a:r>
            <a:r>
              <a:rPr lang="ru-RU" sz="16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область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20,6% </a:t>
            </a:r>
            <a:r>
              <a:rPr lang="ru-RU" sz="12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sz="12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156,1</a:t>
            </a:r>
            <a:r>
              <a:rPr lang="ru-RU" sz="12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b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тыс. </a:t>
            </a:r>
            <a:r>
              <a:rPr lang="ru-RU" sz="1200" b="1" dirty="0" err="1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зем</a:t>
            </a:r>
            <a:r>
              <a:rPr lang="ru-RU" sz="1200" b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уч</a:t>
            </a:r>
            <a:r>
              <a:rPr lang="ru-RU" sz="12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.)</a:t>
            </a:r>
            <a:endParaRPr lang="ru-RU" sz="1200" b="1" dirty="0">
              <a:solidFill>
                <a:srgbClr val="FF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Камчатский край </a:t>
            </a:r>
            <a:endParaRPr lang="ru-RU" sz="1600" dirty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26,3% </a:t>
            </a:r>
            <a:r>
              <a:rPr lang="ru-RU" sz="12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sz="12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29,2</a:t>
            </a:r>
            <a:r>
              <a:rPr lang="ru-RU" sz="12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b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тыс. </a:t>
            </a:r>
            <a:r>
              <a:rPr lang="ru-RU" sz="1200" b="1" dirty="0" err="1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зем</a:t>
            </a:r>
            <a:r>
              <a:rPr lang="ru-RU" sz="1200" b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уч</a:t>
            </a:r>
            <a:r>
              <a:rPr lang="ru-RU" sz="12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.)</a:t>
            </a:r>
            <a:endParaRPr lang="ru-RU" sz="1200" b="1" dirty="0">
              <a:solidFill>
                <a:srgbClr val="FF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904908" y="2630356"/>
            <a:ext cx="39392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/>
            <a:r>
              <a:rPr lang="ru-RU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ОТСТАЮЩИЕ РЕГИОНЫ</a:t>
            </a:r>
            <a:endParaRPr lang="ru-RU" sz="1600" b="1" dirty="0">
              <a:solidFill>
                <a:prstClr val="black">
                  <a:lumMod val="50000"/>
                  <a:lumOff val="50000"/>
                </a:prst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4993822" y="4125667"/>
            <a:ext cx="35139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5005405" y="3648565"/>
            <a:ext cx="33981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4993005" y="3161769"/>
            <a:ext cx="35221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 flipV="1">
            <a:off x="4982933" y="2943884"/>
            <a:ext cx="10072" cy="118178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380197" y="5357326"/>
            <a:ext cx="6334188" cy="129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Tx/>
              <a:buBlip>
                <a:blip r:embed="rId2"/>
              </a:buBlip>
            </a:pPr>
            <a:r>
              <a:rPr lang="ru-RU" sz="16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Федеральный кадастровый инженер </a:t>
            </a:r>
            <a:r>
              <a:rPr lang="ru-RU" sz="14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обеспечит качественное проведения работ </a:t>
            </a:r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 </a:t>
            </a:r>
            <a:r>
              <a:rPr lang="ru-RU" sz="14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объектам федеральной собственности</a:t>
            </a:r>
          </a:p>
          <a:p>
            <a:pPr marL="285750" indent="-285750" algn="just">
              <a:buFontTx/>
              <a:buBlip>
                <a:blip r:embed="rId2"/>
              </a:buBlip>
            </a:pPr>
            <a:r>
              <a:rPr lang="ru-RU" sz="16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Комплексные кадастровые работы (ККР) </a:t>
            </a:r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обеспечат:</a:t>
            </a:r>
            <a:endParaRPr lang="ru-RU" sz="1400" dirty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indent="-285750" algn="just">
              <a:buFont typeface="Arial" pitchFamily="34" charset="0"/>
              <a:buChar char="•"/>
            </a:pPr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установление </a:t>
            </a:r>
            <a:r>
              <a:rPr lang="ru-RU" sz="14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местоположения границ земельных участков;</a:t>
            </a:r>
          </a:p>
          <a:p>
            <a:pPr indent="-285750" algn="just">
              <a:buFont typeface="Arial" pitchFamily="34" charset="0"/>
              <a:buChar char="•"/>
            </a:pPr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исправление кадастровых ошибок о </a:t>
            </a:r>
            <a:r>
              <a:rPr lang="ru-RU" sz="14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местоположении границ объектов недвижимости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389600" y="4974653"/>
            <a:ext cx="2022027" cy="373990"/>
          </a:xfrm>
          <a:prstGeom prst="rect">
            <a:avLst/>
          </a:prstGeom>
          <a:solidFill>
            <a:srgbClr val="006FB8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 anchorCtr="0"/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РЕШЕНИЕ:</a:t>
            </a:r>
            <a:endParaRPr lang="ru-RU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580309" y="2748830"/>
            <a:ext cx="205200" cy="20471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4904908" y="2659859"/>
            <a:ext cx="205200" cy="20471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955716" y="188640"/>
            <a:ext cx="71600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6FB8"/>
                </a:solidFill>
                <a:cs typeface="Trebuchet MS"/>
              </a:rPr>
              <a:t>УЧЕТ В ЕГРН СОГЛАСОВАННЫХ ГРАНИЦ ЗЕМЕЛЬНЫХ УЧАСТКОВ</a:t>
            </a:r>
          </a:p>
        </p:txBody>
      </p:sp>
      <p:sp>
        <p:nvSpPr>
          <p:cNvPr id="31" name="Овал 30"/>
          <p:cNvSpPr/>
          <p:nvPr/>
        </p:nvSpPr>
        <p:spPr>
          <a:xfrm>
            <a:off x="129330" y="48924"/>
            <a:ext cx="1946754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Фактор 2.3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364" y="5424149"/>
            <a:ext cx="1890713" cy="1433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6914363" y="5681199"/>
            <a:ext cx="1018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9900"/>
                </a:solidFill>
              </a:rPr>
              <a:t>80%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914364" y="4979148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b="1" dirty="0" smtClean="0"/>
              <a:t>Целевое</a:t>
            </a:r>
            <a:r>
              <a:rPr lang="en-US" sz="1600" b="1" dirty="0" smtClean="0"/>
              <a:t> </a:t>
            </a:r>
            <a:endParaRPr lang="ru-RU" sz="1600" b="1" dirty="0" smtClean="0"/>
          </a:p>
          <a:p>
            <a:pPr lvl="0" algn="ctr"/>
            <a:r>
              <a:rPr lang="ru-RU" sz="1600" b="1" dirty="0" smtClean="0"/>
              <a:t>значение</a:t>
            </a:r>
            <a:endParaRPr lang="ru-RU" sz="1600" b="1" dirty="0"/>
          </a:p>
        </p:txBody>
      </p:sp>
      <p:sp>
        <p:nvSpPr>
          <p:cNvPr id="4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18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4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 txBox="1">
            <a:spLocks/>
          </p:cNvSpPr>
          <p:nvPr/>
        </p:nvSpPr>
        <p:spPr bwMode="auto">
          <a:xfrm>
            <a:off x="1941662" y="-19193"/>
            <a:ext cx="7166815" cy="765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algn="r" defTabSz="8890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 sz="2000" dirty="0">
                <a:solidFill>
                  <a:srgbClr val="006FB8"/>
                </a:solidFill>
                <a:latin typeface="+mn-lt"/>
                <a:ea typeface="+mn-ea"/>
                <a:cs typeface="Trebuchet MS"/>
              </a:rPr>
              <a:t>КОМПЛЕКСНЫЕ КАДАСТРОВЫЕ РАБОТЫ</a:t>
            </a: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5637">
            <a:off x="301096" y="2324076"/>
            <a:ext cx="4359339" cy="2281113"/>
          </a:xfrm>
          <a:prstGeom prst="rect">
            <a:avLst/>
          </a:prstGeom>
        </p:spPr>
      </p:pic>
      <p:pic>
        <p:nvPicPr>
          <p:cNvPr id="44" name="Picture 2" descr="http://www.1000dosok.ru/s/05-06-1002188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216" y="1431067"/>
            <a:ext cx="2621098" cy="196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fisip.uisu.ac.id/wp-content/uploads/2014/09/city-ico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771" y="1134131"/>
            <a:ext cx="1093322" cy="90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Прямоугольник 45"/>
          <p:cNvSpPr/>
          <p:nvPr/>
        </p:nvSpPr>
        <p:spPr>
          <a:xfrm>
            <a:off x="5243257" y="2034245"/>
            <a:ext cx="3456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70AD47">
                    <a:lumMod val="75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ТОЧНОЕ ТЕРРИТОРИАЛЬНОЕ ПЛАНИРОВАНИЕ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243257" y="3582403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70AD47">
                    <a:lumMod val="75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НАПОЛНЕНИЕ РЕГИОНАЛЬНОГО БЮДЖЕТА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243257" y="4941844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70AD47">
                    <a:lumMod val="75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ПОВЫШЕНИЕ ИНВЕСТИЦИОННОЙ ПРИВЛЕКАТЕЛЬНОСТИ</a:t>
            </a:r>
          </a:p>
        </p:txBody>
      </p:sp>
      <p:pic>
        <p:nvPicPr>
          <p:cNvPr id="49" name="Picture 6" descr="https://www.vitechinc.com/wordpress/wp-content/uploads/2015/10/home-bank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494" y="2752414"/>
            <a:ext cx="901995" cy="901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4" descr="http://oslantis.com/wp-content/uploads/2014/05/how-it-works-08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215" y="3192999"/>
            <a:ext cx="407785" cy="407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6" descr="https://cdn2.iconfinder.com/data/icons/gconstruct/2118/gconstruct1-15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431" y="4203290"/>
            <a:ext cx="764058" cy="764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8" descr="http://yasobe.ru/images/uploaded/83b3c3d0eb7550d8401ef6132ceca650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373" y="4419970"/>
            <a:ext cx="439627" cy="439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3" name="Прямая со стрелкой 52"/>
          <p:cNvCxnSpPr/>
          <p:nvPr/>
        </p:nvCxnSpPr>
        <p:spPr>
          <a:xfrm>
            <a:off x="4261185" y="2286259"/>
            <a:ext cx="982072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Соединительная линия уступом 53"/>
          <p:cNvCxnSpPr>
            <a:endCxn id="47" idx="1"/>
          </p:cNvCxnSpPr>
          <p:nvPr/>
        </p:nvCxnSpPr>
        <p:spPr>
          <a:xfrm>
            <a:off x="4261185" y="2286259"/>
            <a:ext cx="982072" cy="1588532"/>
          </a:xfrm>
          <a:prstGeom prst="bentConnector3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Соединительная линия уступом 54"/>
          <p:cNvCxnSpPr>
            <a:endCxn id="48" idx="1"/>
          </p:cNvCxnSpPr>
          <p:nvPr/>
        </p:nvCxnSpPr>
        <p:spPr>
          <a:xfrm>
            <a:off x="4261185" y="2286259"/>
            <a:ext cx="982072" cy="2947973"/>
          </a:xfrm>
          <a:prstGeom prst="bentConnector3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514013" y="3760245"/>
            <a:ext cx="3994755" cy="1631216"/>
          </a:xfrm>
          <a:prstGeom prst="rect">
            <a:avLst/>
          </a:prstGeom>
          <a:solidFill>
            <a:schemeClr val="accent3">
              <a:lumMod val="20000"/>
              <a:lumOff val="80000"/>
              <a:alpha val="61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ru-RU" sz="2000" b="1" dirty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</a:rPr>
              <a:t>ПИЛОТНЫЕ РЕГИОНЫ-2017</a:t>
            </a:r>
            <a:endParaRPr lang="ru-RU" sz="2000" dirty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</a:endParaRPr>
          </a:p>
          <a:p>
            <a:pPr marL="342900" indent="-342900">
              <a:spcBef>
                <a:spcPts val="800"/>
              </a:spcBef>
              <a:buClr>
                <a:srgbClr val="7ABE4C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</a:rPr>
              <a:t>Астраханская область</a:t>
            </a:r>
          </a:p>
          <a:p>
            <a:pPr marL="342900" indent="-342900">
              <a:spcBef>
                <a:spcPts val="800"/>
              </a:spcBef>
              <a:buClr>
                <a:srgbClr val="7ABE4C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</a:rPr>
              <a:t>Белгородская область</a:t>
            </a:r>
          </a:p>
          <a:p>
            <a:pPr marL="342900" indent="-342900">
              <a:spcBef>
                <a:spcPts val="800"/>
              </a:spcBef>
              <a:buClr>
                <a:srgbClr val="7ABE4C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</a:rPr>
              <a:t>Республика Тыва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9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19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35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88224" y="6309320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14" y="764704"/>
            <a:ext cx="7375198" cy="12961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9900"/>
                </a:solidFill>
              </a:rPr>
              <a:t>12.11.2016</a:t>
            </a:r>
          </a:p>
          <a:p>
            <a:pPr algn="just"/>
            <a:r>
              <a:rPr lang="ru-RU" b="1" dirty="0">
                <a:solidFill>
                  <a:prstClr val="black"/>
                </a:solidFill>
              </a:rPr>
              <a:t>Состоялось совместное заседание президиума Государственного совета РФ и Консультативной комиссии Государственного совета РФ </a:t>
            </a:r>
            <a:r>
              <a:rPr lang="ru-RU" b="1" dirty="0" smtClean="0">
                <a:solidFill>
                  <a:prstClr val="black"/>
                </a:solidFill>
              </a:rPr>
              <a:t/>
            </a:r>
            <a:br>
              <a:rPr lang="ru-RU" b="1" dirty="0" smtClean="0">
                <a:solidFill>
                  <a:prstClr val="black"/>
                </a:solidFill>
              </a:rPr>
            </a:br>
            <a:r>
              <a:rPr lang="ru-RU" b="1" dirty="0" smtClean="0">
                <a:solidFill>
                  <a:prstClr val="black"/>
                </a:solidFill>
              </a:rPr>
              <a:t>в </a:t>
            </a:r>
            <a:r>
              <a:rPr lang="ru-RU" b="1" dirty="0">
                <a:solidFill>
                  <a:prstClr val="black"/>
                </a:solidFill>
              </a:rPr>
              <a:t>г. </a:t>
            </a:r>
            <a:r>
              <a:rPr lang="ru-RU" b="1" dirty="0" smtClean="0">
                <a:solidFill>
                  <a:prstClr val="black"/>
                </a:solidFill>
              </a:rPr>
              <a:t>Ярославле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876" y="2200672"/>
            <a:ext cx="8156523" cy="15841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9900"/>
                </a:solidFill>
              </a:rPr>
              <a:t>05.12.2016 № </a:t>
            </a:r>
            <a:r>
              <a:rPr lang="ru-RU" sz="2800" b="1" dirty="0">
                <a:solidFill>
                  <a:srgbClr val="009900"/>
                </a:solidFill>
              </a:rPr>
              <a:t>Пр-2347ГС</a:t>
            </a:r>
          </a:p>
          <a:p>
            <a:pPr algn="just"/>
            <a:r>
              <a:rPr lang="ru-RU" b="1" dirty="0">
                <a:solidFill>
                  <a:prstClr val="black"/>
                </a:solidFill>
              </a:rPr>
              <a:t>Президентом РФ подписан Перечень поручений, в котором  поручено: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>
                <a:solidFill>
                  <a:prstClr val="black"/>
                </a:solidFill>
              </a:rPr>
              <a:t>Обеспечить утверждение целевых моделей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>
                <a:solidFill>
                  <a:prstClr val="black"/>
                </a:solidFill>
              </a:rPr>
              <a:t>Разработать и утвердить «дорожные карты» в субъектах РФ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>
                <a:solidFill>
                  <a:prstClr val="black"/>
                </a:solidFill>
              </a:rPr>
              <a:t>Обеспечить достижение показателей, установленных в целевых моделях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877" y="3933056"/>
            <a:ext cx="8514476" cy="17281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009900"/>
                </a:solidFill>
              </a:rPr>
              <a:t>31.01.2017 </a:t>
            </a:r>
            <a:r>
              <a:rPr lang="ru-RU" sz="2800" b="1" dirty="0" smtClean="0">
                <a:solidFill>
                  <a:srgbClr val="009900"/>
                </a:solidFill>
              </a:rPr>
              <a:t>№ 147-р </a:t>
            </a:r>
            <a:r>
              <a:rPr lang="ru-RU" sz="2400" b="1" dirty="0" smtClean="0">
                <a:solidFill>
                  <a:srgbClr val="009900"/>
                </a:solidFill>
              </a:rPr>
              <a:t>(распоряжение </a:t>
            </a:r>
            <a:r>
              <a:rPr lang="ru-RU" sz="2400" b="1" dirty="0">
                <a:solidFill>
                  <a:srgbClr val="009900"/>
                </a:solidFill>
              </a:rPr>
              <a:t>Правительства </a:t>
            </a:r>
            <a:r>
              <a:rPr lang="ru-RU" sz="2400" b="1" dirty="0" smtClean="0">
                <a:solidFill>
                  <a:srgbClr val="009900"/>
                </a:solidFill>
              </a:rPr>
              <a:t>РФ) </a:t>
            </a:r>
            <a:endParaRPr lang="ru-RU" sz="2800" b="1" dirty="0">
              <a:solidFill>
                <a:srgbClr val="009900"/>
              </a:solidFill>
            </a:endParaRPr>
          </a:p>
          <a:p>
            <a:pPr algn="just"/>
            <a:r>
              <a:rPr lang="ru-RU" b="1" dirty="0">
                <a:solidFill>
                  <a:prstClr val="black"/>
                </a:solidFill>
              </a:rPr>
              <a:t>Утверждено </a:t>
            </a:r>
            <a:r>
              <a:rPr lang="ru-RU" sz="2000" b="1" dirty="0">
                <a:solidFill>
                  <a:srgbClr val="4F81BD">
                    <a:lumMod val="75000"/>
                  </a:srgbClr>
                </a:solidFill>
              </a:rPr>
              <a:t>12</a:t>
            </a:r>
            <a:r>
              <a:rPr lang="ru-RU" b="1" dirty="0">
                <a:solidFill>
                  <a:prstClr val="black"/>
                </a:solidFill>
              </a:rPr>
              <a:t> целевых </a:t>
            </a:r>
            <a:r>
              <a:rPr lang="ru-RU" b="1" dirty="0" smtClean="0">
                <a:solidFill>
                  <a:prstClr val="black"/>
                </a:solidFill>
              </a:rPr>
              <a:t>моделей, </a:t>
            </a:r>
            <a:r>
              <a:rPr lang="ru-RU" b="1" dirty="0">
                <a:solidFill>
                  <a:prstClr val="black"/>
                </a:solidFill>
              </a:rPr>
              <a:t>в том числе: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>
                <a:solidFill>
                  <a:prstClr val="black"/>
                </a:solidFill>
              </a:rPr>
              <a:t>«Регистрация права собственности на земельные участки и объекты недвижимого имущества»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>
                <a:solidFill>
                  <a:prstClr val="black"/>
                </a:solidFill>
              </a:rPr>
              <a:t>«Постановка на кадастровый учет земельных участков и объектов недвижимого имущества»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68" y="5781180"/>
            <a:ext cx="8956219" cy="10352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9900"/>
                </a:solidFill>
              </a:rPr>
              <a:t>31.01.2017 № 717п-П13</a:t>
            </a:r>
          </a:p>
          <a:p>
            <a:pPr algn="just"/>
            <a:r>
              <a:rPr lang="ru-RU" b="1" dirty="0">
                <a:solidFill>
                  <a:prstClr val="black"/>
                </a:solidFill>
              </a:rPr>
              <a:t>Первым зам. Председателя Правительства РФ И.И. Шуваловым подписаны Методические рекомендации по внедрению целевых моделей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09579" y="188640"/>
            <a:ext cx="7020774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ОСНОВОПОЛАГАЮЩИЕ ДОКУМЕНТЫ</a:t>
            </a:r>
          </a:p>
        </p:txBody>
      </p:sp>
      <p:pic>
        <p:nvPicPr>
          <p:cNvPr id="12292" name="Picture 4" descr="Картинки по запросу документы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231" y="764704"/>
            <a:ext cx="1227256" cy="134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3"/>
          <p:cNvSpPr txBox="1">
            <a:spLocks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2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1845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188641"/>
            <a:ext cx="6992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6FB8"/>
                </a:solidFill>
                <a:cs typeface="Trebuchet MS"/>
              </a:rPr>
              <a:t>УРОВЕНЬ ПРОНИКНОВЕНИЯ ЭЛЕКТРОННОЙ УСЛУГИ ПО ПОСТАНОВКЕ НА КАДАСТРОВЫЙ УЧЕТ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4203" y="3380679"/>
            <a:ext cx="1906402" cy="3945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2012 год</a:t>
            </a:r>
            <a:endParaRPr lang="ru-RU" sz="1400" b="1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Picture 4" descr="http://freeiconbox.com/icon/256/174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03" y="1960009"/>
            <a:ext cx="1656185" cy="1346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freeiconbox.com/icon/256/174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939" y="1632443"/>
            <a:ext cx="2176607" cy="198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144223" y="2249207"/>
            <a:ext cx="144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 smtClean="0">
                <a:solidFill>
                  <a:srgbClr val="7ABE4C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47,6%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172647" y="3381334"/>
            <a:ext cx="1679274" cy="3945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2016 года</a:t>
            </a:r>
            <a:endParaRPr lang="ru-RU" sz="1400" b="1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3453" y="2318831"/>
            <a:ext cx="1197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7,7%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271535"/>
            <a:ext cx="1890713" cy="1433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6732239" y="5528585"/>
            <a:ext cx="1018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9900"/>
                </a:solidFill>
              </a:rPr>
              <a:t>70%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732240" y="4826534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600" b="1" dirty="0" smtClean="0"/>
              <a:t>Целевое</a:t>
            </a:r>
            <a:r>
              <a:rPr lang="en-US" sz="1600" b="1" dirty="0" smtClean="0"/>
              <a:t> </a:t>
            </a:r>
            <a:endParaRPr lang="ru-RU" sz="1600" b="1" dirty="0" smtClean="0"/>
          </a:p>
          <a:p>
            <a:pPr lvl="0" algn="ctr"/>
            <a:r>
              <a:rPr lang="ru-RU" sz="1600" b="1" dirty="0" smtClean="0"/>
              <a:t>значение</a:t>
            </a:r>
            <a:endParaRPr lang="ru-RU" sz="1600" b="1" dirty="0"/>
          </a:p>
        </p:txBody>
      </p:sp>
      <p:sp>
        <p:nvSpPr>
          <p:cNvPr id="16" name="Овал 15"/>
          <p:cNvSpPr/>
          <p:nvPr/>
        </p:nvSpPr>
        <p:spPr>
          <a:xfrm>
            <a:off x="84203" y="48924"/>
            <a:ext cx="1991881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Фактор 3.1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369" y="1240402"/>
            <a:ext cx="3639535" cy="369332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Услуга доступна с 2010 года </a:t>
            </a:r>
            <a:endParaRPr lang="ru-RU" b="1" dirty="0">
              <a:solidFill>
                <a:srgbClr val="006FB8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07859" y="4734036"/>
            <a:ext cx="5446120" cy="1686197"/>
          </a:xfrm>
          <a:prstGeom prst="rect">
            <a:avLst/>
          </a:prstGeom>
          <a:noFill/>
          <a:ln w="25400">
            <a:solidFill>
              <a:srgbClr val="006F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0625" y="4714107"/>
            <a:ext cx="1730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400" b="1" dirty="0">
                <a:solidFill>
                  <a:srgbClr val="54824C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Регионы-лидеры</a:t>
            </a:r>
          </a:p>
        </p:txBody>
      </p:sp>
      <p:sp>
        <p:nvSpPr>
          <p:cNvPr id="29" name="TextBox 11"/>
          <p:cNvSpPr txBox="1">
            <a:spLocks noChangeArrowheads="1"/>
          </p:cNvSpPr>
          <p:nvPr/>
        </p:nvSpPr>
        <p:spPr bwMode="auto">
          <a:xfrm>
            <a:off x="1857" y="5096795"/>
            <a:ext cx="324363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>
                <a:solidFill>
                  <a:srgbClr val="54824C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</a:t>
            </a:r>
            <a:r>
              <a:rPr lang="ru-RU" sz="1200" b="1" dirty="0" smtClean="0">
                <a:solidFill>
                  <a:srgbClr val="54824C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Санкт-Петербург               - 86,6%</a:t>
            </a:r>
            <a:endParaRPr lang="ru-RU" sz="1200" b="1" dirty="0">
              <a:solidFill>
                <a:srgbClr val="54824C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54824C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Северная Осетия-Алания   - 80,7%</a:t>
            </a:r>
            <a:endParaRPr lang="ru-RU" sz="1200" b="1" dirty="0">
              <a:solidFill>
                <a:srgbClr val="54824C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54824C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Башкортостан                        - 80,6%</a:t>
            </a: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54824C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Ингушетия                              – 79,0%</a:t>
            </a: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54824C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Ямало-Ненецкий АО            – 78,2%</a:t>
            </a:r>
            <a:endParaRPr lang="ru-RU" sz="1200" b="1" dirty="0">
              <a:solidFill>
                <a:srgbClr val="54824C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97374" y="4734037"/>
            <a:ext cx="2004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Отстающие регионы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728469" y="5076728"/>
            <a:ext cx="27584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Кабардино-Балкария  -  9,1%</a:t>
            </a:r>
            <a:endParaRPr lang="ru-RU" sz="1200" b="1" dirty="0">
              <a:solidFill>
                <a:srgbClr val="ED7D31">
                  <a:lumMod val="5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Псковская </a:t>
            </a:r>
            <a:r>
              <a:rPr lang="ru-RU" sz="1200" b="1" dirty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область  </a:t>
            </a:r>
            <a:r>
              <a:rPr lang="ru-RU" sz="1200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    - 11,3%</a:t>
            </a: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Дагестан                         – 11,8%</a:t>
            </a: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Ростовская область      – 18,4%</a:t>
            </a:r>
            <a:endParaRPr lang="ru-RU" sz="1200" b="1" dirty="0">
              <a:solidFill>
                <a:srgbClr val="ED7D31">
                  <a:lumMod val="5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Амурская область         </a:t>
            </a:r>
            <a:r>
              <a:rPr lang="ru-RU" sz="1200" b="1" dirty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- </a:t>
            </a:r>
            <a:r>
              <a:rPr lang="ru-RU" sz="1200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23,3%</a:t>
            </a:r>
            <a:endParaRPr lang="ru-RU" sz="1200" b="1" dirty="0">
              <a:solidFill>
                <a:srgbClr val="ED7D31">
                  <a:lumMod val="5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32" name="Диаграмма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2578801"/>
              </p:ext>
            </p:extLst>
          </p:nvPr>
        </p:nvGraphicFramePr>
        <p:xfrm>
          <a:off x="3707904" y="1106194"/>
          <a:ext cx="5436096" cy="3718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3" name="Прямоугольник 32"/>
          <p:cNvSpPr/>
          <p:nvPr/>
        </p:nvSpPr>
        <p:spPr>
          <a:xfrm>
            <a:off x="4940128" y="896527"/>
            <a:ext cx="689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2015 г.</a:t>
            </a:r>
          </a:p>
          <a:p>
            <a:r>
              <a:rPr lang="ru-RU" sz="1400" dirty="0" smtClean="0"/>
              <a:t>2016 г.</a:t>
            </a:r>
            <a:endParaRPr lang="ru-RU" sz="1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853562" y="985578"/>
            <a:ext cx="86566" cy="1003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853562" y="1202113"/>
            <a:ext cx="86566" cy="10039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452650" y="1895271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+8,6%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991142" y="1609734"/>
            <a:ext cx="8018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+16,2%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486948" y="2174346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+0,3%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992809" y="1790732"/>
            <a:ext cx="8018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ea typeface="Segoe UI" pitchFamily="34" charset="0"/>
                <a:cs typeface="Segoe UI" pitchFamily="34" charset="0"/>
              </a:rPr>
              <a:t>+16,8%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543726" y="1235852"/>
            <a:ext cx="8018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+13,3%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241353" y="1133228"/>
            <a:ext cx="8018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+15,9%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750466" y="1574406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+8,4%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8274139" y="1892894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+2,9%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36" name="Номер слайда 3"/>
          <p:cNvSpPr txBox="1">
            <a:spLocks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20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11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7843" y="0"/>
            <a:ext cx="7146905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</a:pPr>
            <a:r>
              <a:rPr lang="ru-RU" sz="20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МЕЖВЕДОМСТВЕННОЕ ВЗАИМОДЕЙСТВИЕ </a:t>
            </a:r>
          </a:p>
          <a:p>
            <a:pPr algn="r" defTabSz="889000">
              <a:lnSpc>
                <a:spcPct val="90000"/>
              </a:lnSpc>
              <a:spcBef>
                <a:spcPct val="0"/>
              </a:spcBef>
            </a:pPr>
            <a:r>
              <a:rPr lang="ru-RU" sz="20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 СУБЪЕКТАМИ РОССИЙСКОЙ ФЕДЕРАЦИИ</a:t>
            </a:r>
            <a:endParaRPr lang="ru-RU" sz="20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799" y="1624419"/>
            <a:ext cx="5189496" cy="281673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10000"/>
              </a:lnSpc>
              <a:buFontTx/>
              <a:buBlip>
                <a:blip r:embed="rId2"/>
              </a:buBlip>
            </a:pP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решение ОМС о переводе </a:t>
            </a: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жилого/нежилого</a:t>
            </a:r>
            <a:b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принадлежность 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земельного участка к определенной категории </a:t>
            </a: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земель</a:t>
            </a:r>
          </a:p>
          <a:p>
            <a:pPr marL="171450" indent="-171450" algn="just">
              <a:lnSpc>
                <a:spcPct val="110000"/>
              </a:lnSpc>
              <a:buFontTx/>
              <a:buBlip>
                <a:blip r:embed="rId2"/>
              </a:buBlip>
            </a:pP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установленное 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разрешенное использование земельного участка </a:t>
            </a:r>
            <a:endParaRPr lang="ru-RU" sz="1350" dirty="0" smtClean="0">
              <a:solidFill>
                <a:prstClr val="black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71450" indent="-171450" algn="just">
              <a:lnSpc>
                <a:spcPct val="110000"/>
              </a:lnSpc>
              <a:buFontTx/>
              <a:buBlip>
                <a:blip r:embed="rId2"/>
              </a:buBlip>
            </a:pP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сведения 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 принадлежности имущества </a:t>
            </a:r>
            <a:endParaRPr lang="ru-RU" sz="1350" dirty="0" smtClean="0">
              <a:solidFill>
                <a:prstClr val="black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71450" indent="-171450" algn="just">
              <a:lnSpc>
                <a:spcPct val="110000"/>
              </a:lnSpc>
              <a:buFontTx/>
              <a:buBlip>
                <a:blip r:embed="rId2"/>
              </a:buBlip>
            </a:pP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заключение 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ОМС </a:t>
            </a: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 расположении объекта в 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пределах границ земельного участка, предназначенного для ведения </a:t>
            </a: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ЛПХ</a:t>
            </a:r>
            <a:endParaRPr lang="ru-RU" sz="1350" dirty="0">
              <a:solidFill>
                <a:prstClr val="black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71450" indent="-171450" algn="just">
              <a:lnSpc>
                <a:spcPct val="110000"/>
              </a:lnSpc>
              <a:buFontTx/>
              <a:buBlip>
                <a:blip r:embed="rId2"/>
              </a:buBlip>
            </a:pP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сведения, содержащиеся в разрешении на ввод </a:t>
            </a: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эксплуатацию объекта кап. строительства </a:t>
            </a:r>
          </a:p>
          <a:p>
            <a:pPr marL="171450" indent="-171450">
              <a:lnSpc>
                <a:spcPct val="110000"/>
              </a:lnSpc>
              <a:buFontTx/>
              <a:buBlip>
                <a:blip r:embed="rId2"/>
              </a:buBlip>
            </a:pP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сведения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содержащиеся </a:t>
            </a: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разрешении </a:t>
            </a: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 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строительство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4000" y="1620537"/>
            <a:ext cx="5187295" cy="2820616"/>
          </a:xfrm>
          <a:prstGeom prst="rect">
            <a:avLst/>
          </a:prstGeom>
          <a:noFill/>
          <a:ln w="38100">
            <a:solidFill>
              <a:srgbClr val="578D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1800" y="1077219"/>
            <a:ext cx="5189495" cy="5472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 ВИДОВ СВЕДЕНИЙ </a:t>
            </a:r>
          </a:p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ДОЛЖНО ПЕРЕДАВАТЬСЯ ПО СМЭВ </a:t>
            </a:r>
            <a:endParaRPr lang="ru-RU" sz="14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70600" y="1058589"/>
            <a:ext cx="2944148" cy="1399201"/>
          </a:xfrm>
          <a:prstGeom prst="rect">
            <a:avLst/>
          </a:prstGeom>
          <a:noFill/>
          <a:ln w="25400">
            <a:solidFill>
              <a:srgbClr val="006F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rgbClr val="ED7D31">
                  <a:lumMod val="75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70600" y="1058591"/>
            <a:ext cx="2944147" cy="738664"/>
          </a:xfrm>
          <a:prstGeom prst="rect">
            <a:avLst/>
          </a:prstGeom>
          <a:solidFill>
            <a:srgbClr val="006FB8"/>
          </a:solidFill>
          <a:ln w="25400"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000" b="1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 sz="1400" dirty="0" smtClean="0">
                <a:solidFill>
                  <a:prstClr val="white"/>
                </a:solidFill>
              </a:rPr>
              <a:t>РЕГИОН-ЛИДЕР ПО ОБМЕНУ СВЕДЕНИЯМИ В ЭЛЕКТРОННОМ ВИДЕ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70600" y="1751099"/>
            <a:ext cx="25145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Тюменская обл.</a:t>
            </a:r>
          </a:p>
          <a:p>
            <a:r>
              <a:rPr lang="ru-RU" sz="24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89,3%</a:t>
            </a:r>
            <a:endParaRPr lang="ru-RU" sz="2400" b="1" dirty="0">
              <a:solidFill>
                <a:srgbClr val="7ABE4C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70600" y="2585485"/>
            <a:ext cx="2989005" cy="116955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spAutoFit/>
          </a:bodyPr>
          <a:lstStyle/>
          <a:p>
            <a:pPr marL="936000"/>
            <a:endParaRPr lang="ru-RU" sz="1400" b="1" dirty="0" smtClean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936000"/>
            <a:endParaRPr lang="ru-RU" sz="1400" b="1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936000"/>
            <a:endParaRPr lang="ru-RU" sz="1400" b="1" dirty="0" smtClean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936000"/>
            <a:endParaRPr lang="ru-RU" sz="1400" b="1" dirty="0" smtClean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936000"/>
            <a:endParaRPr lang="ru-RU" sz="1400" b="1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0" name="Picture 2" descr="http://www.fontsaddict.com/images/icons/png/84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030" y="2716796"/>
            <a:ext cx="733967" cy="73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6840998" y="2657615"/>
            <a:ext cx="22651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 территории Тюменской области </a:t>
            </a:r>
            <a:r>
              <a:rPr lang="ru-RU" sz="1400" b="1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предоставляется</a:t>
            </a:r>
          </a:p>
          <a:p>
            <a:pPr algn="ctr"/>
            <a:r>
              <a:rPr lang="ru-RU" sz="1400" b="1" dirty="0" smtClean="0">
                <a:solidFill>
                  <a:srgbClr val="70AD4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33 </a:t>
            </a:r>
            <a:r>
              <a:rPr lang="ru-RU" sz="1400" b="1" dirty="0">
                <a:solidFill>
                  <a:srgbClr val="70AD4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р-сведений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5689600" y="1981931"/>
            <a:ext cx="0" cy="95172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5722844" y="2933076"/>
            <a:ext cx="345870" cy="575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5670559" y="1971434"/>
            <a:ext cx="34587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254001" y="5238663"/>
            <a:ext cx="5187296" cy="692498"/>
          </a:xfrm>
          <a:prstGeom prst="rect">
            <a:avLst/>
          </a:prstGeom>
          <a:solidFill>
            <a:srgbClr val="006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5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Оперативное предоставление р-сведений в </a:t>
            </a:r>
            <a:r>
              <a:rPr lang="ru-RU" sz="1350" b="1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электронном виде </a:t>
            </a:r>
            <a:r>
              <a:rPr lang="ru-RU" sz="135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значительно влияет на количество приостановлений и отказов </a:t>
            </a:r>
            <a:endParaRPr lang="ru-RU" sz="135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1800" y="4562855"/>
            <a:ext cx="5189496" cy="583303"/>
          </a:xfrm>
          <a:prstGeom prst="rect">
            <a:avLst/>
          </a:prstGeom>
          <a:solidFill>
            <a:srgbClr val="006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5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Обмен р-сведениями в бумажном виде не обеспечивает установленные законом сроки регистрации прав </a:t>
            </a:r>
            <a:endParaRPr lang="ru-RU" sz="135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070600" y="3964951"/>
            <a:ext cx="2944148" cy="2076079"/>
          </a:xfrm>
          <a:prstGeom prst="rect">
            <a:avLst/>
          </a:prstGeom>
          <a:noFill/>
          <a:ln w="25400">
            <a:solidFill>
              <a:srgbClr val="006F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rgbClr val="ED7D31">
                  <a:lumMod val="75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70601" y="3958081"/>
            <a:ext cx="2944147" cy="738664"/>
          </a:xfrm>
          <a:prstGeom prst="rect">
            <a:avLst/>
          </a:prstGeom>
          <a:solidFill>
            <a:srgbClr val="005996"/>
          </a:solidFill>
          <a:ln w="25400"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 dirty="0">
                <a:solidFill>
                  <a:prstClr val="white"/>
                </a:solidFill>
              </a:rPr>
              <a:t>ОТСТАЮЩИЕ РЕГИОНЫ ПО ОБМЕНУ СВЕДЕНИЯМИ В ЭЛЕКТРОННОМ ВИДЕ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07030" y="4684389"/>
            <a:ext cx="25145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Тверская область</a:t>
            </a:r>
          </a:p>
          <a:p>
            <a:r>
              <a:rPr lang="ru-RU" sz="1400" b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</a:t>
            </a:r>
            <a:r>
              <a:rPr lang="ru-RU" sz="14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%</a:t>
            </a:r>
          </a:p>
          <a:p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Калининградская область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5,1%</a:t>
            </a:r>
            <a:endParaRPr lang="ru-RU" sz="1400" b="1" dirty="0">
              <a:solidFill>
                <a:srgbClr val="FF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Псковская обл.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7,2 %</a:t>
            </a:r>
            <a:endParaRPr lang="ru-RU" sz="1400" b="1" dirty="0">
              <a:solidFill>
                <a:srgbClr val="FF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11560" y="109058"/>
            <a:ext cx="2033706" cy="64807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Фактор 3.2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21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77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969" y="1357805"/>
            <a:ext cx="3874933" cy="2447199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2462236" y="1587184"/>
            <a:ext cx="1098379" cy="677108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3800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52</a:t>
            </a:r>
            <a:r>
              <a:rPr lang="ru-RU" sz="2600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%</a:t>
            </a:r>
            <a:r>
              <a:rPr lang="ru-RU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ru-RU" b="1" dirty="0">
              <a:solidFill>
                <a:srgbClr val="ED7D31">
                  <a:lumMod val="5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62156" y="2104576"/>
            <a:ext cx="659156" cy="338554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C000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2016</a:t>
            </a:r>
            <a:endParaRPr lang="ru-RU" sz="1600" b="1" dirty="0">
              <a:solidFill>
                <a:srgbClr val="FFC000">
                  <a:lumMod val="5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3580687" y="1823416"/>
            <a:ext cx="757501" cy="281160"/>
          </a:xfrm>
          <a:prstGeom prst="rightArrow">
            <a:avLst/>
          </a:prstGeom>
          <a:solidFill>
            <a:schemeClr val="bg1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>
                  <a:lumMod val="50000"/>
                </a:srgb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88970" y="3805004"/>
            <a:ext cx="3874933" cy="338554"/>
          </a:xfrm>
          <a:prstGeom prst="rect">
            <a:avLst/>
          </a:prstGeom>
          <a:solidFill>
            <a:srgbClr val="006FB8"/>
          </a:solidFill>
          <a:ln w="25400"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 sz="1600" dirty="0">
                <a:solidFill>
                  <a:prstClr val="white"/>
                </a:solidFill>
              </a:rPr>
              <a:t>ДОЛЯ </a:t>
            </a:r>
            <a:r>
              <a:rPr lang="ru-RU" sz="1600" dirty="0" smtClean="0">
                <a:solidFill>
                  <a:prstClr val="white"/>
                </a:solidFill>
              </a:rPr>
              <a:t>ОКАЗАННЫХ УСЛУГ</a:t>
            </a:r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458890" y="1587184"/>
            <a:ext cx="1233030" cy="677108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3800" b="1" dirty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68%</a:t>
            </a:r>
            <a:r>
              <a:rPr lang="ru-RU" b="1" dirty="0" smtClean="0">
                <a:solidFill>
                  <a:srgbClr val="ED7D31">
                    <a:lumMod val="75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ru-RU" b="1" dirty="0">
              <a:solidFill>
                <a:srgbClr val="ED7D31">
                  <a:lumMod val="75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426830" y="2104576"/>
            <a:ext cx="1265090" cy="338554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C000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июнь </a:t>
            </a:r>
            <a:r>
              <a:rPr lang="ru-RU" sz="1600" b="1" dirty="0" smtClean="0">
                <a:solidFill>
                  <a:srgbClr val="FFC000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2017</a:t>
            </a:r>
            <a:endParaRPr lang="ru-RU" sz="1600" b="1" dirty="0">
              <a:solidFill>
                <a:srgbClr val="FFC000">
                  <a:lumMod val="5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069740" y="1001291"/>
            <a:ext cx="3874933" cy="3142267"/>
          </a:xfrm>
          <a:prstGeom prst="rect">
            <a:avLst/>
          </a:prstGeom>
          <a:noFill/>
          <a:ln w="25400">
            <a:solidFill>
              <a:srgbClr val="006F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rgbClr val="ED7D31">
                  <a:lumMod val="75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88971" y="988472"/>
            <a:ext cx="3874933" cy="369332"/>
          </a:xfrm>
          <a:prstGeom prst="rect">
            <a:avLst/>
          </a:prstGeom>
          <a:solidFill>
            <a:srgbClr val="006FB8"/>
          </a:solidFill>
          <a:ln w="25400"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000" b="1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algn="ctr"/>
            <a:r>
              <a:rPr lang="ru-RU" sz="1800" dirty="0">
                <a:solidFill>
                  <a:prstClr val="white"/>
                </a:solidFill>
              </a:rPr>
              <a:t>ЧЕРЕЗ </a:t>
            </a:r>
            <a:r>
              <a:rPr lang="ru-RU" sz="1800" dirty="0" smtClean="0">
                <a:solidFill>
                  <a:prstClr val="white"/>
                </a:solidFill>
              </a:rPr>
              <a:t>МФЦ</a:t>
            </a: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33338" y="4348353"/>
            <a:ext cx="6186202" cy="1783298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90783" y="4421203"/>
            <a:ext cx="1730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400" b="1" dirty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Регионы-лидеры</a:t>
            </a: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>
            <a:off x="664073" y="4803891"/>
            <a:ext cx="336236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Республика Башкортостан      - 98,51%</a:t>
            </a:r>
            <a:endParaRPr lang="ru-RU" sz="1200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Республика Северная Осетия - 96,9%</a:t>
            </a:r>
            <a:endParaRPr lang="ru-RU" sz="1200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Ульяновская область                - 94,6%</a:t>
            </a: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Республика Бурятия                 – 94,1%</a:t>
            </a: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Ленинградская обл                   – 93,0%</a:t>
            </a:r>
            <a:endParaRPr lang="ru-RU" sz="1200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28001" y="4441133"/>
            <a:ext cx="2004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Отстающие регионы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159096" y="4783824"/>
            <a:ext cx="34385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Саха (Якутия)     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             -  20,52%</a:t>
            </a:r>
            <a:endParaRPr lang="ru-RU" sz="1200" b="1" dirty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Омская </a:t>
            </a:r>
            <a:r>
              <a:rPr lang="ru-RU" sz="12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область  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             - 30,5%</a:t>
            </a: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Мурманская область      </a:t>
            </a:r>
            <a:r>
              <a:rPr lang="ru-RU" sz="12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-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40,3%</a:t>
            </a: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Оренбургская область    </a:t>
            </a:r>
            <a:r>
              <a:rPr lang="ru-RU" sz="12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-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42,2%</a:t>
            </a:r>
            <a:endParaRPr lang="ru-RU" sz="1200" b="1" dirty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Псковская </a:t>
            </a:r>
            <a:r>
              <a:rPr lang="ru-RU" sz="12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область  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       </a:t>
            </a:r>
            <a:r>
              <a:rPr lang="ru-RU" sz="12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- 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42,78%</a:t>
            </a:r>
            <a:endParaRPr lang="ru-RU" sz="1200" b="1" dirty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555776" y="108611"/>
            <a:ext cx="658822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УРОВЕНЬ ПРЕДОСТАВЛЕНИЯ УСЛУГИ ПО ПОСТАНОВКЕ </a:t>
            </a:r>
          </a:p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НА КАДАСТРОВЫЙ УЧЕТ ЧЕРЕЗ МФЦ</a:t>
            </a:r>
          </a:p>
        </p:txBody>
      </p:sp>
      <p:sp>
        <p:nvSpPr>
          <p:cNvPr id="42" name="Овал 41"/>
          <p:cNvSpPr/>
          <p:nvPr/>
        </p:nvSpPr>
        <p:spPr>
          <a:xfrm>
            <a:off x="653682" y="80040"/>
            <a:ext cx="2008735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3.3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43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975" y="2277537"/>
            <a:ext cx="1890713" cy="1433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Прямоугольник 43"/>
          <p:cNvSpPr/>
          <p:nvPr/>
        </p:nvSpPr>
        <p:spPr>
          <a:xfrm>
            <a:off x="7162974" y="2483893"/>
            <a:ext cx="11736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9900"/>
                </a:solidFill>
              </a:rPr>
              <a:t>90</a:t>
            </a:r>
            <a:r>
              <a:rPr lang="ru-RU" sz="3600" b="1" dirty="0">
                <a:solidFill>
                  <a:srgbClr val="009900"/>
                </a:solidFill>
              </a:rPr>
              <a:t>%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021568" y="1673406"/>
            <a:ext cx="11521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Целевое</a:t>
            </a:r>
            <a:r>
              <a:rPr lang="ru-RU" sz="1600" b="1" dirty="0">
                <a:solidFill>
                  <a:prstClr val="black"/>
                </a:solidFill>
              </a:rPr>
              <a:t> </a:t>
            </a:r>
            <a:endParaRPr lang="ru-RU" sz="1600" b="1" dirty="0" smtClean="0">
              <a:solidFill>
                <a:prstClr val="black"/>
              </a:solidFill>
            </a:endParaRPr>
          </a:p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значение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36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48542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22</a:t>
            </a:fld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082146" y="6169919"/>
            <a:ext cx="21379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400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</a:t>
            </a:r>
            <a:r>
              <a:rPr lang="ru-RU" sz="14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 1 июня 2017 года</a:t>
            </a:r>
            <a:endParaRPr lang="ru-RU" sz="14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99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3" y="1700808"/>
            <a:ext cx="4157663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9674" y="2186008"/>
            <a:ext cx="3312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Подача заявления и необходимого пакета документов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1" y="3573016"/>
            <a:ext cx="4292600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698504" y="4437112"/>
            <a:ext cx="30058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9900"/>
                </a:solidFill>
              </a:rPr>
              <a:t>Регистрация права собственности</a:t>
            </a:r>
            <a:endParaRPr lang="ru-RU" sz="1600" b="1" dirty="0">
              <a:solidFill>
                <a:srgbClr val="0099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94975" y="188640"/>
            <a:ext cx="70207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  <a:cs typeface="Trebuchet MS"/>
              </a:rPr>
              <a:t>«РЕГИСТРАЦИЯ ПРАВА СОБСТВЕННОСТИ НА ЗЕМЕЛЬНЫЕ УЧАСТКИ И ОБЪЕКТЫ НЕДВИЖИМОГО ИМУЩЕСТВА»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74915" y="1072728"/>
            <a:ext cx="19710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5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факторов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06428" y="2512888"/>
            <a:ext cx="236417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9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показателей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09" y="1072729"/>
            <a:ext cx="4693946" cy="102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30000"/>
              </a:spcBef>
            </a:pPr>
            <a:r>
              <a:rPr lang="ru-RU" sz="1600" b="1" dirty="0">
                <a:solidFill>
                  <a:schemeClr val="tx2"/>
                </a:solidFill>
              </a:rPr>
              <a:t>Фактор 1.1. </a:t>
            </a:r>
            <a:r>
              <a:rPr lang="ru-RU" sz="1600" dirty="0" smtClean="0">
                <a:solidFill>
                  <a:prstClr val="black"/>
                </a:solidFill>
              </a:rPr>
              <a:t>Уровень предоставления услуги по регистрации прав через МФЦ</a:t>
            </a:r>
          </a:p>
          <a:p>
            <a:pPr lvl="0">
              <a:spcBef>
                <a:spcPct val="30000"/>
              </a:spcBef>
            </a:pPr>
            <a:r>
              <a:rPr lang="ru-RU" sz="1600" b="1" dirty="0">
                <a:solidFill>
                  <a:schemeClr val="tx2"/>
                </a:solidFill>
              </a:rPr>
              <a:t>Фактор </a:t>
            </a:r>
            <a:r>
              <a:rPr lang="ru-RU" sz="1600" b="1" dirty="0" smtClean="0">
                <a:solidFill>
                  <a:schemeClr val="tx2"/>
                </a:solidFill>
              </a:rPr>
              <a:t>1.2. </a:t>
            </a:r>
            <a:r>
              <a:rPr lang="ru-RU" sz="1600" dirty="0" smtClean="0">
                <a:solidFill>
                  <a:prstClr val="black"/>
                </a:solidFill>
              </a:rPr>
              <a:t>Доступность подачи заявления</a:t>
            </a:r>
          </a:p>
        </p:txBody>
      </p:sp>
      <p:cxnSp>
        <p:nvCxnSpPr>
          <p:cNvPr id="11" name="Straight Connector 22"/>
          <p:cNvCxnSpPr>
            <a:cxnSpLocks noChangeShapeType="1"/>
          </p:cNvCxnSpPr>
          <p:nvPr/>
        </p:nvCxnSpPr>
        <p:spPr bwMode="auto">
          <a:xfrm>
            <a:off x="64268" y="2144736"/>
            <a:ext cx="4654787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/>
          </a:ln>
        </p:spPr>
      </p:cxnSp>
      <p:sp>
        <p:nvSpPr>
          <p:cNvPr id="13" name="Прямоугольник 12"/>
          <p:cNvSpPr/>
          <p:nvPr/>
        </p:nvSpPr>
        <p:spPr>
          <a:xfrm>
            <a:off x="4499992" y="5229200"/>
            <a:ext cx="4546338" cy="1373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spcBef>
                <a:spcPct val="30000"/>
              </a:spcBef>
            </a:pPr>
            <a:r>
              <a:rPr lang="ru-RU" sz="1600" b="1" dirty="0">
                <a:solidFill>
                  <a:schemeClr val="tx2"/>
                </a:solidFill>
              </a:rPr>
              <a:t>Фактор </a:t>
            </a:r>
            <a:r>
              <a:rPr lang="ru-RU" sz="1600" b="1" dirty="0" smtClean="0">
                <a:solidFill>
                  <a:schemeClr val="tx2"/>
                </a:solidFill>
              </a:rPr>
              <a:t>2.1</a:t>
            </a:r>
            <a:r>
              <a:rPr lang="ru-RU" sz="1600" b="1" dirty="0">
                <a:solidFill>
                  <a:schemeClr val="tx2"/>
                </a:solidFill>
              </a:rPr>
              <a:t>. </a:t>
            </a:r>
            <a:r>
              <a:rPr lang="ru-RU" sz="1600" dirty="0" smtClean="0">
                <a:solidFill>
                  <a:prstClr val="black"/>
                </a:solidFill>
              </a:rPr>
              <a:t>Обеспечение межведомственного взаимодействия</a:t>
            </a:r>
          </a:p>
          <a:p>
            <a:pPr lvl="0" algn="just">
              <a:spcBef>
                <a:spcPct val="30000"/>
              </a:spcBef>
            </a:pPr>
            <a:r>
              <a:rPr lang="ru-RU" sz="1600" b="1" dirty="0">
                <a:solidFill>
                  <a:schemeClr val="tx2"/>
                </a:solidFill>
              </a:rPr>
              <a:t>Фактор </a:t>
            </a:r>
            <a:r>
              <a:rPr lang="ru-RU" sz="1600" b="1" dirty="0" smtClean="0">
                <a:solidFill>
                  <a:schemeClr val="tx2"/>
                </a:solidFill>
              </a:rPr>
              <a:t>2.2. </a:t>
            </a:r>
            <a:r>
              <a:rPr lang="ru-RU" sz="1600" dirty="0" smtClean="0">
                <a:solidFill>
                  <a:prstClr val="black"/>
                </a:solidFill>
              </a:rPr>
              <a:t>Срок регистрации прав</a:t>
            </a:r>
          </a:p>
          <a:p>
            <a:pPr lvl="0" algn="just">
              <a:spcBef>
                <a:spcPct val="30000"/>
              </a:spcBef>
            </a:pPr>
            <a:r>
              <a:rPr lang="ru-RU" sz="1600" b="1" dirty="0">
                <a:solidFill>
                  <a:schemeClr val="tx2"/>
                </a:solidFill>
              </a:rPr>
              <a:t>Фактор </a:t>
            </a:r>
            <a:r>
              <a:rPr lang="ru-RU" sz="1600" b="1" dirty="0" smtClean="0">
                <a:solidFill>
                  <a:schemeClr val="tx2"/>
                </a:solidFill>
              </a:rPr>
              <a:t>2.3.</a:t>
            </a:r>
            <a:r>
              <a:rPr lang="ru-RU" sz="1600" dirty="0" smtClean="0">
                <a:solidFill>
                  <a:prstClr val="black"/>
                </a:solidFill>
              </a:rPr>
              <a:t> Качество регистрационного процесса</a:t>
            </a:r>
            <a:endParaRPr lang="ru-RU" sz="1600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22"/>
          <p:cNvCxnSpPr>
            <a:cxnSpLocks noChangeShapeType="1"/>
          </p:cNvCxnSpPr>
          <p:nvPr/>
        </p:nvCxnSpPr>
        <p:spPr bwMode="auto">
          <a:xfrm>
            <a:off x="3945437" y="5154725"/>
            <a:ext cx="5100893" cy="0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/>
          </a:ln>
        </p:spPr>
      </p:cxnSp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23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21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223" y="1342437"/>
            <a:ext cx="3874933" cy="2447199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2639523" y="1735503"/>
            <a:ext cx="1098379" cy="677108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3800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58</a:t>
            </a:r>
            <a:r>
              <a:rPr lang="ru-RU" sz="2600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%</a:t>
            </a:r>
            <a:r>
              <a:rPr lang="ru-RU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ru-RU" b="1" dirty="0">
              <a:solidFill>
                <a:srgbClr val="ED7D31">
                  <a:lumMod val="5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739443" y="2252895"/>
            <a:ext cx="659156" cy="338554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C000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2016</a:t>
            </a:r>
            <a:endParaRPr lang="ru-RU" sz="1600" b="1" dirty="0">
              <a:solidFill>
                <a:srgbClr val="FFC000">
                  <a:lumMod val="5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3757974" y="1971735"/>
            <a:ext cx="757501" cy="281160"/>
          </a:xfrm>
          <a:prstGeom prst="rightArrow">
            <a:avLst/>
          </a:prstGeom>
          <a:solidFill>
            <a:schemeClr val="bg1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>
                  <a:lumMod val="50000"/>
                </a:srgb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83224" y="3789636"/>
            <a:ext cx="3874933" cy="338554"/>
          </a:xfrm>
          <a:prstGeom prst="rect">
            <a:avLst/>
          </a:prstGeom>
          <a:solidFill>
            <a:srgbClr val="006FB8"/>
          </a:solidFill>
          <a:ln w="25400"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 sz="1600" dirty="0">
                <a:solidFill>
                  <a:prstClr val="white"/>
                </a:solidFill>
              </a:rPr>
              <a:t>ДОЛЯ </a:t>
            </a:r>
            <a:r>
              <a:rPr lang="ru-RU" sz="1600" dirty="0" smtClean="0">
                <a:solidFill>
                  <a:prstClr val="white"/>
                </a:solidFill>
              </a:rPr>
              <a:t>ОКАЗАННЫХ УСЛУГ</a:t>
            </a:r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600911" y="1747956"/>
            <a:ext cx="1303562" cy="677108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3800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75% </a:t>
            </a:r>
            <a:endParaRPr lang="ru-RU" sz="3800" b="1" dirty="0">
              <a:solidFill>
                <a:srgbClr val="ED7D31">
                  <a:lumMod val="5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640185" y="2319499"/>
            <a:ext cx="1263487" cy="338554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C000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июль </a:t>
            </a:r>
            <a:r>
              <a:rPr lang="ru-RU" sz="1600" b="1" dirty="0" smtClean="0">
                <a:solidFill>
                  <a:srgbClr val="FFC000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2017</a:t>
            </a:r>
            <a:endParaRPr lang="ru-RU" sz="1600" b="1" dirty="0">
              <a:solidFill>
                <a:srgbClr val="FFC000">
                  <a:lumMod val="5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283225" y="968459"/>
            <a:ext cx="3874933" cy="3142267"/>
          </a:xfrm>
          <a:prstGeom prst="rect">
            <a:avLst/>
          </a:prstGeom>
          <a:noFill/>
          <a:ln w="25400">
            <a:solidFill>
              <a:srgbClr val="006F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rgbClr val="ED7D31">
                  <a:lumMod val="75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83225" y="973104"/>
            <a:ext cx="3874933" cy="369332"/>
          </a:xfrm>
          <a:prstGeom prst="rect">
            <a:avLst/>
          </a:prstGeom>
          <a:solidFill>
            <a:srgbClr val="006FB8"/>
          </a:solidFill>
          <a:ln w="25400"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000" b="1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algn="ctr"/>
            <a:r>
              <a:rPr lang="ru-RU" sz="1800" dirty="0">
                <a:solidFill>
                  <a:prstClr val="white"/>
                </a:solidFill>
              </a:rPr>
              <a:t>ЧЕРЕЗ </a:t>
            </a:r>
            <a:r>
              <a:rPr lang="ru-RU" sz="1800" dirty="0" smtClean="0">
                <a:solidFill>
                  <a:prstClr val="white"/>
                </a:solidFill>
              </a:rPr>
              <a:t>МФЦ</a:t>
            </a: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33943" y="4365104"/>
            <a:ext cx="5446120" cy="1783298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55687" y="4442274"/>
            <a:ext cx="1730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400" b="1" dirty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Регионы-лидеры</a:t>
            </a: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>
            <a:off x="809970" y="4827123"/>
            <a:ext cx="390604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Башкортостан </a:t>
            </a: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                                       </a:t>
            </a: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- 99,3%</a:t>
            </a:r>
            <a:endParaRPr lang="ru-RU" sz="1200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</a:pPr>
            <a:r>
              <a:rPr lang="ru-RU" sz="1200" b="1" dirty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г. Санкт –Петербург </a:t>
            </a: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                              - </a:t>
            </a: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99,1%</a:t>
            </a:r>
            <a:endParaRPr lang="ru-RU" sz="1200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Ульяновская область                             - 99,1</a:t>
            </a: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%</a:t>
            </a: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Республика Северная Осетия               - 98,8%</a:t>
            </a:r>
            <a:endParaRPr lang="ru-RU" sz="1200" b="1" dirty="0" smtClean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Татарстан                                                  - </a:t>
            </a: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98,3%</a:t>
            </a:r>
            <a:endParaRPr lang="ru-RU" sz="1200" b="1" dirty="0" smtClean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25514" y="4462205"/>
            <a:ext cx="2004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Отстающие регионы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256609" y="4804896"/>
            <a:ext cx="34385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Саха (Якутия)     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             -  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19,7%</a:t>
            </a:r>
            <a:endParaRPr lang="ru-RU" sz="1200" b="1" dirty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Дагестан                            - 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46,2%</a:t>
            </a:r>
            <a:endParaRPr lang="ru-RU" sz="12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Забайкальский край       - 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53,1%</a:t>
            </a:r>
            <a:endParaRPr lang="ru-RU" sz="12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Тыва                                   - 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56,3%</a:t>
            </a:r>
            <a:endParaRPr lang="ru-RU" sz="1200" b="1" dirty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Калмыкия                         - 58,9%</a:t>
            </a:r>
            <a:endParaRPr lang="ru-RU" sz="1200" b="1" dirty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555776" y="-26195"/>
            <a:ext cx="6415960" cy="872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35340" y="86551"/>
            <a:ext cx="658822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УРОВЕНЬ ПРЕДОСТАВЛЕНИЯ УСЛУГИ </a:t>
            </a:r>
          </a:p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 РЕГИСТРАЦИИ ПРАВ ЧЕРЕЗ МФЦ</a:t>
            </a:r>
          </a:p>
        </p:txBody>
      </p:sp>
      <p:sp>
        <p:nvSpPr>
          <p:cNvPr id="42" name="Овал 41"/>
          <p:cNvSpPr/>
          <p:nvPr/>
        </p:nvSpPr>
        <p:spPr>
          <a:xfrm>
            <a:off x="809971" y="57980"/>
            <a:ext cx="2152751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1.1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43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408" y="2128532"/>
            <a:ext cx="1890713" cy="1433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Прямоугольник 43"/>
          <p:cNvSpPr/>
          <p:nvPr/>
        </p:nvSpPr>
        <p:spPr>
          <a:xfrm>
            <a:off x="7043407" y="2334888"/>
            <a:ext cx="11736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9900"/>
                </a:solidFill>
              </a:rPr>
              <a:t>9</a:t>
            </a:r>
            <a:r>
              <a:rPr lang="ru-RU" sz="3600" b="1" dirty="0" smtClean="0">
                <a:solidFill>
                  <a:srgbClr val="009900"/>
                </a:solidFill>
              </a:rPr>
              <a:t>0</a:t>
            </a:r>
            <a:r>
              <a:rPr lang="ru-RU" sz="3600" b="1" dirty="0">
                <a:solidFill>
                  <a:srgbClr val="009900"/>
                </a:solidFill>
              </a:rPr>
              <a:t>%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902001" y="1524401"/>
            <a:ext cx="11521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Целевое</a:t>
            </a:r>
            <a:r>
              <a:rPr lang="ru-RU" sz="1600" b="1" dirty="0">
                <a:solidFill>
                  <a:prstClr val="black"/>
                </a:solidFill>
              </a:rPr>
              <a:t> </a:t>
            </a:r>
            <a:endParaRPr lang="ru-RU" sz="1600" b="1" dirty="0" smtClean="0">
              <a:solidFill>
                <a:prstClr val="black"/>
              </a:solidFill>
            </a:endParaRPr>
          </a:p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значение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49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92093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24</a:t>
            </a:fld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75851" y="6169919"/>
            <a:ext cx="24823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400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</a:t>
            </a:r>
            <a:r>
              <a:rPr lang="ru-RU" sz="14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 1 </a:t>
            </a:r>
            <a:r>
              <a:rPr lang="ru-RU" sz="14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июля</a:t>
            </a:r>
            <a:r>
              <a:rPr lang="ru-RU" sz="14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14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2017 года</a:t>
            </a:r>
            <a:endParaRPr lang="ru-RU" sz="14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70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38838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srgbClr val="1F497D">
                    <a:lumMod val="75000"/>
                  </a:srgbClr>
                </a:solidFill>
              </a:rPr>
              <a:pPr/>
              <a:t>25</a:t>
            </a:fld>
            <a:endParaRPr lang="uk-UA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3247" y="1707274"/>
            <a:ext cx="28504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algn="ctr">
              <a:defRPr/>
            </a:pPr>
            <a:r>
              <a:rPr lang="ru-RU" b="1" dirty="0">
                <a:solidFill>
                  <a:srgbClr val="1F497D">
                    <a:lumMod val="60000"/>
                    <a:lumOff val="40000"/>
                  </a:srgbClr>
                </a:solidFill>
                <a:ea typeface="Segoe UI" pitchFamily="34" charset="0"/>
                <a:cs typeface="Segoe UI" pitchFamily="34" charset="0"/>
              </a:rPr>
              <a:t>Федеральный закон </a:t>
            </a:r>
            <a:br>
              <a:rPr lang="ru-RU" b="1" dirty="0">
                <a:solidFill>
                  <a:srgbClr val="1F497D">
                    <a:lumMod val="60000"/>
                    <a:lumOff val="40000"/>
                  </a:srgbClr>
                </a:solidFill>
                <a:ea typeface="Segoe UI" pitchFamily="34" charset="0"/>
                <a:cs typeface="Segoe UI" pitchFamily="34" charset="0"/>
              </a:rPr>
            </a:br>
            <a:r>
              <a:rPr lang="ru-RU" b="1" dirty="0">
                <a:solidFill>
                  <a:srgbClr val="1F497D">
                    <a:lumMod val="60000"/>
                    <a:lumOff val="40000"/>
                  </a:srgbClr>
                </a:solidFill>
                <a:ea typeface="Segoe UI" pitchFamily="34" charset="0"/>
                <a:cs typeface="Segoe UI" pitchFamily="34" charset="0"/>
              </a:rPr>
              <a:t>от 13.07.2015 № 218-ФЗ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41229" y="2636067"/>
            <a:ext cx="26642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kern="0" dirty="0" smtClean="0">
                <a:solidFill>
                  <a:srgbClr val="1F497D"/>
                </a:solidFill>
              </a:rPr>
              <a:t>Срок </a:t>
            </a:r>
            <a:r>
              <a:rPr lang="ru-RU" kern="0" dirty="0">
                <a:solidFill>
                  <a:srgbClr val="1F497D"/>
                </a:solidFill>
              </a:rPr>
              <a:t>государственной регистрации прав </a:t>
            </a:r>
          </a:p>
          <a:p>
            <a:pPr algn="ctr">
              <a:defRPr/>
            </a:pPr>
            <a:r>
              <a:rPr lang="ru-RU" sz="2800" b="1" i="1" kern="0" dirty="0">
                <a:solidFill>
                  <a:srgbClr val="C00000"/>
                </a:solidFill>
              </a:rPr>
              <a:t>7 </a:t>
            </a:r>
            <a:r>
              <a:rPr lang="ru-RU" b="1" i="1" kern="0" dirty="0" smtClean="0">
                <a:solidFill>
                  <a:srgbClr val="C00000"/>
                </a:solidFill>
              </a:rPr>
              <a:t>рабочих дней</a:t>
            </a:r>
            <a:endParaRPr lang="ru-RU" b="1" i="1" kern="0" dirty="0">
              <a:solidFill>
                <a:srgbClr val="C00000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2368420" y="2424133"/>
            <a:ext cx="167056" cy="2096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8" name="Picture 13" descr="Картинки по запросу закон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5" y="1531570"/>
            <a:ext cx="1190892" cy="77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49887" y="1069905"/>
            <a:ext cx="3637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kern="0" dirty="0">
                <a:solidFill>
                  <a:srgbClr val="C00000"/>
                </a:solidFill>
              </a:rPr>
              <a:t>С 1 января  2017  года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212" y="4255626"/>
            <a:ext cx="5446120" cy="1783298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9856" y="3839118"/>
            <a:ext cx="1730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400" b="1" dirty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Регионы-лидеры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-138912" y="4221806"/>
            <a:ext cx="29290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Новгородская область    - 4 дня</a:t>
            </a: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Республика Коми             - 4 дня</a:t>
            </a:r>
            <a:endParaRPr lang="ru-RU" sz="1200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Краснодарский край       - 4 дня</a:t>
            </a: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Томская </a:t>
            </a:r>
            <a:r>
              <a:rPr lang="ru-RU" sz="1200" b="1" dirty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область </a:t>
            </a: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            </a:t>
            </a:r>
            <a:r>
              <a:rPr lang="ru-RU" sz="1200" b="1" dirty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-</a:t>
            </a: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4 дня</a:t>
            </a: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Республика Мордовия   - 4 дня</a:t>
            </a:r>
            <a:endParaRPr lang="ru-RU" sz="1200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21637" y="3848091"/>
            <a:ext cx="2004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Отстающие регионы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60684" y="4227220"/>
            <a:ext cx="3114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Архангельская область    -  8 дней</a:t>
            </a:r>
            <a:endParaRPr lang="ru-RU" sz="1200" b="1" dirty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Санкт – Петербург              - 8 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дней</a:t>
            </a: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Московская область          - 8 дней</a:t>
            </a:r>
            <a:endParaRPr lang="ru-RU" sz="12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Ленинградская 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область   - 13 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дней</a:t>
            </a: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Севастополь                       - 13 дней</a:t>
            </a:r>
          </a:p>
        </p:txBody>
      </p:sp>
      <p:sp>
        <p:nvSpPr>
          <p:cNvPr id="15" name="Овал 14"/>
          <p:cNvSpPr/>
          <p:nvPr/>
        </p:nvSpPr>
        <p:spPr>
          <a:xfrm>
            <a:off x="739214" y="83741"/>
            <a:ext cx="1985517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2.3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70376" y="23815"/>
            <a:ext cx="7145376" cy="6731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23728" y="188641"/>
            <a:ext cx="6992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КАЧЕСТВО РЕГИСТРАЦИОННОГО ПРОЦЕССА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60462" y="806348"/>
            <a:ext cx="3985447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>
              <a:defRPr/>
            </a:pPr>
            <a:r>
              <a:rPr lang="ru-RU" b="1" kern="0" dirty="0">
                <a:solidFill>
                  <a:srgbClr val="9BBB59">
                    <a:lumMod val="75000"/>
                  </a:srgbClr>
                </a:solidFill>
                <a:cs typeface="Arial" pitchFamily="34" charset="0"/>
              </a:rPr>
              <a:t>С июня 2015 года </a:t>
            </a:r>
            <a:r>
              <a:rPr lang="ru-RU" kern="0" dirty="0">
                <a:solidFill>
                  <a:prstClr val="black"/>
                </a:solidFill>
                <a:cs typeface="Arial" pitchFamily="34" charset="0"/>
              </a:rPr>
              <a:t>запущен сервис государственной регистрации прав </a:t>
            </a:r>
            <a:r>
              <a:rPr lang="ru-RU" kern="0" dirty="0" smtClean="0">
                <a:solidFill>
                  <a:prstClr val="black"/>
                </a:solidFill>
                <a:cs typeface="Arial" pitchFamily="34" charset="0"/>
              </a:rPr>
              <a:t>в </a:t>
            </a:r>
            <a:r>
              <a:rPr lang="ru-RU" kern="0" dirty="0">
                <a:solidFill>
                  <a:prstClr val="black"/>
                </a:solidFill>
                <a:cs typeface="Arial" pitchFamily="34" charset="0"/>
              </a:rPr>
              <a:t>электронном </a:t>
            </a:r>
            <a:r>
              <a:rPr lang="ru-RU" kern="0" dirty="0" smtClean="0">
                <a:solidFill>
                  <a:prstClr val="black"/>
                </a:solidFill>
                <a:cs typeface="Arial" pitchFamily="34" charset="0"/>
              </a:rPr>
              <a:t>виде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05120" y="3006749"/>
            <a:ext cx="2084119" cy="110799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2016</a:t>
            </a:r>
            <a:r>
              <a:rPr lang="ru-RU" dirty="0" smtClean="0">
                <a:solidFill>
                  <a:srgbClr val="FF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год</a:t>
            </a:r>
          </a:p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407 040 заявлений</a:t>
            </a:r>
            <a:endParaRPr lang="ru-RU" b="1" dirty="0">
              <a:solidFill>
                <a:srgbClr val="0070C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72519" y="1799607"/>
            <a:ext cx="2101327" cy="110799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конец 2015 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года</a:t>
            </a:r>
          </a:p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29 814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заявлений</a:t>
            </a:r>
            <a:endParaRPr lang="ru-RU" b="1" dirty="0">
              <a:solidFill>
                <a:srgbClr val="0070C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47318" y="4146895"/>
            <a:ext cx="2944757" cy="153888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  <a:cs typeface="Arial" pitchFamily="34" charset="0"/>
              </a:rPr>
              <a:t>на </a:t>
            </a:r>
            <a:r>
              <a:rPr lang="ru-RU" b="1" dirty="0" smtClean="0">
                <a:solidFill>
                  <a:srgbClr val="FF0000"/>
                </a:solidFill>
                <a:latin typeface="Arial Narrow" panose="020B0606020202030204" pitchFamily="34" charset="0"/>
                <a:cs typeface="Arial" pitchFamily="34" charset="0"/>
              </a:rPr>
              <a:t>01.05.2017</a:t>
            </a:r>
            <a:r>
              <a:rPr lang="ru-RU" dirty="0" smtClean="0">
                <a:solidFill>
                  <a:srgbClr val="FF0000"/>
                </a:solidFill>
                <a:latin typeface="Arial Narrow" panose="020B0606020202030204" pitchFamily="34" charset="0"/>
                <a:cs typeface="Arial" pitchFamily="34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  <a:cs typeface="Arial" pitchFamily="34" charset="0"/>
              </a:rPr>
              <a:t>года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  <a:latin typeface="Arial Black" panose="020B0A04020102020204" pitchFamily="34" charset="0"/>
                <a:cs typeface="Arial" pitchFamily="34" charset="0"/>
              </a:rPr>
              <a:t>д</a:t>
            </a:r>
            <a:r>
              <a:rPr lang="ru-RU" sz="20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pitchFamily="34" charset="0"/>
              </a:rPr>
              <a:t>оля электронной регистрации прав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cs typeface="Arial" pitchFamily="34" charset="0"/>
              </a:rPr>
              <a:t>2,3%</a:t>
            </a:r>
            <a:endParaRPr lang="ru-RU" sz="3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43396" y="5862142"/>
            <a:ext cx="21621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400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</a:t>
            </a:r>
            <a:r>
              <a:rPr lang="ru-RU" sz="14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 1 </a:t>
            </a:r>
            <a:r>
              <a:rPr lang="ru-RU" sz="14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июля</a:t>
            </a:r>
            <a:r>
              <a:rPr lang="ru-RU" sz="14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14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2017 года</a:t>
            </a:r>
            <a:endParaRPr lang="ru-RU" sz="14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3466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683570" y="1988840"/>
            <a:ext cx="8064896" cy="2448272"/>
          </a:xfrm>
        </p:spPr>
        <p:txBody>
          <a:bodyPr>
            <a:normAutofit/>
          </a:bodyPr>
          <a:lstStyle/>
          <a:p>
            <a:r>
              <a:rPr lang="ru-RU" sz="3100" dirty="0" smtClean="0">
                <a:solidFill>
                  <a:srgbClr val="006FB4"/>
                </a:solidFill>
                <a:latin typeface="Segoe UI Semibold" pitchFamily="34" charset="0"/>
              </a:rPr>
              <a:t/>
            </a:r>
            <a:br>
              <a:rPr lang="ru-RU" sz="3100" dirty="0" smtClean="0">
                <a:solidFill>
                  <a:srgbClr val="006FB4"/>
                </a:solidFill>
                <a:latin typeface="Segoe UI Semibold" pitchFamily="34" charset="0"/>
              </a:rPr>
            </a:br>
            <a:r>
              <a:rPr lang="ru-RU" sz="4000" b="1" dirty="0" smtClean="0">
                <a:solidFill>
                  <a:srgbClr val="006FB4"/>
                </a:solidFill>
                <a:latin typeface="Segoe UI Semibold" pitchFamily="34" charset="0"/>
              </a:rPr>
              <a:t>Спасибо за внимание!</a:t>
            </a:r>
            <a:endParaRPr lang="uk-UA" sz="4000" dirty="0">
              <a:solidFill>
                <a:srgbClr val="006F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20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3</a:t>
            </a:fld>
            <a:endParaRPr lang="uk-UA" dirty="0">
              <a:solidFill>
                <a:prstClr val="black"/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893216973"/>
              </p:ext>
            </p:extLst>
          </p:nvPr>
        </p:nvGraphicFramePr>
        <p:xfrm>
          <a:off x="1979712" y="616076"/>
          <a:ext cx="7164288" cy="60532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9" name="Picture 8" descr="Картинки по запросу субъект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" y="860861"/>
            <a:ext cx="1643283" cy="117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H="1">
            <a:off x="917575" y="2815471"/>
            <a:ext cx="51911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884664" y="2015584"/>
            <a:ext cx="19948" cy="79988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214011" y="4869160"/>
            <a:ext cx="72104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51520" y="2024414"/>
            <a:ext cx="0" cy="284474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14" descr="Картинки по запросу целевая модель регистраци прав и кадастровый учет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48" y="3478332"/>
            <a:ext cx="1045017" cy="696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1465320" y="2339667"/>
            <a:ext cx="832279" cy="769441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8</a:t>
            </a:r>
            <a:r>
              <a:rPr lang="ru-RU" sz="4400" b="1" dirty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</a:t>
            </a:r>
            <a:endParaRPr lang="ru-RU" sz="1600" b="1" dirty="0">
              <a:solidFill>
                <a:srgbClr val="006FB8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61948" y="2973231"/>
            <a:ext cx="2516695" cy="923330"/>
          </a:xfrm>
          <a:prstGeom prst="rect">
            <a:avLst/>
          </a:prstGeom>
          <a:noFill/>
          <a:ln w="50800">
            <a:noFill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«дорожных карт» </a:t>
            </a:r>
          </a:p>
          <a:p>
            <a:pPr algn="ctr"/>
            <a:r>
              <a:rPr lang="ru-RU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 регистрации прав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517562" y="4318048"/>
            <a:ext cx="832279" cy="769441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8</a:t>
            </a:r>
            <a:r>
              <a:rPr lang="ru-RU" sz="4400" b="1" dirty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</a:t>
            </a:r>
            <a:endParaRPr lang="ru-RU" sz="1600" b="1" dirty="0">
              <a:solidFill>
                <a:srgbClr val="006FB8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97391" y="5085436"/>
            <a:ext cx="2440342" cy="923330"/>
          </a:xfrm>
          <a:prstGeom prst="rect">
            <a:avLst/>
          </a:prstGeom>
          <a:noFill/>
          <a:ln w="50800">
            <a:noFill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«дорожных карт» </a:t>
            </a:r>
          </a:p>
          <a:p>
            <a:r>
              <a:rPr lang="ru-RU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 кадастровому учету</a:t>
            </a:r>
          </a:p>
        </p:txBody>
      </p:sp>
      <p:pic>
        <p:nvPicPr>
          <p:cNvPr id="29" name="Picture 4" descr="Картинки по запросу целевая модель кадастровый учет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4640592"/>
            <a:ext cx="653051" cy="45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1509579" y="188640"/>
            <a:ext cx="7020774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РЕАЛИЗОВАННЫЕ МЕРЫ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021" y="780390"/>
            <a:ext cx="665639" cy="665639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946" y="1749888"/>
            <a:ext cx="665639" cy="665639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027" y="3652409"/>
            <a:ext cx="665639" cy="665639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028" y="2672486"/>
            <a:ext cx="665639" cy="665639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945" y="4640592"/>
            <a:ext cx="665639" cy="665639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388" y="5675946"/>
            <a:ext cx="665639" cy="66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87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/>
          <p:cNvSpPr/>
          <p:nvPr/>
        </p:nvSpPr>
        <p:spPr>
          <a:xfrm>
            <a:off x="125684" y="5382780"/>
            <a:ext cx="4264734" cy="1373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3.1</a:t>
            </a:r>
            <a:r>
              <a:rPr lang="ru-RU" sz="1400" b="1" dirty="0">
                <a:solidFill>
                  <a:schemeClr val="tx2"/>
                </a:solidFill>
              </a:rPr>
              <a:t>. </a:t>
            </a:r>
            <a:r>
              <a:rPr lang="ru-RU" sz="1400" dirty="0" smtClean="0">
                <a:solidFill>
                  <a:prstClr val="black"/>
                </a:solidFill>
              </a:rPr>
              <a:t>Уровень использования электронной услуги по постановке на кадастровый учет</a:t>
            </a:r>
          </a:p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3.2. </a:t>
            </a:r>
            <a:r>
              <a:rPr lang="ru-RU" sz="1400" dirty="0" smtClean="0">
                <a:solidFill>
                  <a:prstClr val="black"/>
                </a:solidFill>
              </a:rPr>
              <a:t>Обеспечение межведомственного взаимодействия</a:t>
            </a:r>
          </a:p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3.3. </a:t>
            </a:r>
            <a:r>
              <a:rPr lang="ru-RU" sz="1400" dirty="0" smtClean="0">
                <a:solidFill>
                  <a:prstClr val="black"/>
                </a:solidFill>
              </a:rPr>
              <a:t>Уровень предоставления услуги по постановке на кадастровый учет через МФЦ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08" y="756137"/>
            <a:ext cx="5579038" cy="1895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30000"/>
              </a:spcBef>
            </a:pPr>
            <a:r>
              <a:rPr lang="ru-RU" sz="1400" b="1" dirty="0" smtClean="0">
                <a:solidFill>
                  <a:schemeClr val="tx2"/>
                </a:solidFill>
              </a:rPr>
              <a:t>Фактор 1.1. </a:t>
            </a:r>
            <a:r>
              <a:rPr lang="ru-RU" sz="1400" dirty="0" smtClean="0">
                <a:solidFill>
                  <a:prstClr val="black"/>
                </a:solidFill>
              </a:rPr>
              <a:t>Наличие </a:t>
            </a:r>
            <a:r>
              <a:rPr lang="ru-RU" sz="1400" dirty="0">
                <a:solidFill>
                  <a:prstClr val="black"/>
                </a:solidFill>
              </a:rPr>
              <a:t>документов территориального </a:t>
            </a:r>
            <a:r>
              <a:rPr lang="ru-RU" sz="1400" dirty="0" smtClean="0">
                <a:solidFill>
                  <a:prstClr val="black"/>
                </a:solidFill>
              </a:rPr>
              <a:t>планирования</a:t>
            </a:r>
          </a:p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1.2. </a:t>
            </a:r>
            <a:r>
              <a:rPr lang="ru-RU" sz="1400" dirty="0">
                <a:solidFill>
                  <a:prstClr val="black"/>
                </a:solidFill>
              </a:rPr>
              <a:t>Учет в ЕГРН земельных участков с уточненной площадью в общей площади субъекта РФ</a:t>
            </a:r>
          </a:p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1.3. </a:t>
            </a:r>
            <a:r>
              <a:rPr lang="ru-RU" sz="1400" dirty="0" smtClean="0">
                <a:solidFill>
                  <a:prstClr val="black"/>
                </a:solidFill>
              </a:rPr>
              <a:t>Внесение </a:t>
            </a:r>
            <a:r>
              <a:rPr lang="ru-RU" sz="1400" dirty="0">
                <a:solidFill>
                  <a:prstClr val="black"/>
                </a:solidFill>
              </a:rPr>
              <a:t>в ЕГРН сведений о границах административно-территориальных образований</a:t>
            </a:r>
          </a:p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1.4. </a:t>
            </a:r>
            <a:r>
              <a:rPr lang="ru-RU" sz="1400" dirty="0" smtClean="0">
                <a:solidFill>
                  <a:prstClr val="black"/>
                </a:solidFill>
              </a:rPr>
              <a:t>Срок </a:t>
            </a:r>
            <a:r>
              <a:rPr lang="ru-RU" sz="1400" dirty="0">
                <a:solidFill>
                  <a:prstClr val="black"/>
                </a:solidFill>
              </a:rPr>
              <a:t>подготовки схемы расположения земельного участка на кадастровом плане территории</a:t>
            </a:r>
          </a:p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1.5. </a:t>
            </a:r>
            <a:r>
              <a:rPr lang="ru-RU" sz="1400" dirty="0" smtClean="0">
                <a:solidFill>
                  <a:prstClr val="black"/>
                </a:solidFill>
              </a:rPr>
              <a:t>Срок </a:t>
            </a:r>
            <a:r>
              <a:rPr lang="ru-RU" sz="1400" dirty="0">
                <a:solidFill>
                  <a:prstClr val="black"/>
                </a:solidFill>
              </a:rPr>
              <a:t>присвоения адреса земельному участку</a:t>
            </a:r>
          </a:p>
        </p:txBody>
      </p:sp>
      <p:grpSp>
        <p:nvGrpSpPr>
          <p:cNvPr id="8" name="Group 57"/>
          <p:cNvGrpSpPr>
            <a:grpSpLocks/>
          </p:cNvGrpSpPr>
          <p:nvPr/>
        </p:nvGrpSpPr>
        <p:grpSpPr bwMode="auto">
          <a:xfrm>
            <a:off x="1937074" y="2391266"/>
            <a:ext cx="5095897" cy="3133093"/>
            <a:chOff x="21720" y="2971807"/>
            <a:chExt cx="5095513" cy="3133728"/>
          </a:xfrm>
        </p:grpSpPr>
        <p:grpSp>
          <p:nvGrpSpPr>
            <p:cNvPr id="9" name="Group 16"/>
            <p:cNvGrpSpPr>
              <a:grpSpLocks/>
            </p:cNvGrpSpPr>
            <p:nvPr/>
          </p:nvGrpSpPr>
          <p:grpSpPr bwMode="auto">
            <a:xfrm>
              <a:off x="21720" y="2971807"/>
              <a:ext cx="3850474" cy="3098961"/>
              <a:chOff x="434" y="1066"/>
              <a:chExt cx="2695" cy="2169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auto">
              <a:xfrm>
                <a:off x="1056" y="1248"/>
                <a:ext cx="2073" cy="1987"/>
              </a:xfrm>
              <a:custGeom>
                <a:avLst/>
                <a:gdLst>
                  <a:gd name="T0" fmla="*/ 638 w 21600"/>
                  <a:gd name="T1" fmla="*/ 76 h 21600"/>
                  <a:gd name="T2" fmla="*/ 294 w 21600"/>
                  <a:gd name="T3" fmla="*/ 726 h 21600"/>
                  <a:gd name="T4" fmla="*/ 825 w 21600"/>
                  <a:gd name="T5" fmla="*/ 507 h 21600"/>
                  <a:gd name="T6" fmla="*/ 1567 w 21600"/>
                  <a:gd name="T7" fmla="*/ -140 h 21600"/>
                  <a:gd name="T8" fmla="*/ 1820 w 21600"/>
                  <a:gd name="T9" fmla="*/ 497 h 21600"/>
                  <a:gd name="T10" fmla="*/ 1155 w 21600"/>
                  <a:gd name="T11" fmla="*/ 74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8 w 21600"/>
                  <a:gd name="T19" fmla="*/ 3163 h 21600"/>
                  <a:gd name="T20" fmla="*/ 18432 w 21600"/>
                  <a:gd name="T21" fmla="*/ 18437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3143" y="5576"/>
                    </a:moveTo>
                    <a:cubicBezTo>
                      <a:pt x="12406" y="5245"/>
                      <a:pt x="11607" y="5075"/>
                      <a:pt x="10800" y="5075"/>
                    </a:cubicBezTo>
                    <a:cubicBezTo>
                      <a:pt x="8415" y="5074"/>
                      <a:pt x="6280" y="6552"/>
                      <a:pt x="5441" y="8784"/>
                    </a:cubicBezTo>
                    <a:lnTo>
                      <a:pt x="691" y="6997"/>
                    </a:lnTo>
                    <a:cubicBezTo>
                      <a:pt x="2275" y="2787"/>
                      <a:pt x="6302" y="-1"/>
                      <a:pt x="10800" y="0"/>
                    </a:cubicBezTo>
                    <a:cubicBezTo>
                      <a:pt x="12324" y="0"/>
                      <a:pt x="13830" y="322"/>
                      <a:pt x="15221" y="946"/>
                    </a:cubicBezTo>
                    <a:lnTo>
                      <a:pt x="16326" y="-1517"/>
                    </a:lnTo>
                    <a:lnTo>
                      <a:pt x="18961" y="5405"/>
                    </a:lnTo>
                    <a:lnTo>
                      <a:pt x="12038" y="8040"/>
                    </a:lnTo>
                    <a:lnTo>
                      <a:pt x="13143" y="5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3300"/>
                  </a:gs>
                  <a:gs pos="100000">
                    <a:srgbClr val="FFCC00"/>
                  </a:gs>
                </a:gsLst>
                <a:path path="rect">
                  <a:fillToRect r="100000" b="100000"/>
                </a:path>
              </a:gradFill>
              <a:ln w="28575" algn="ctr">
                <a:solidFill>
                  <a:srgbClr val="990000"/>
                </a:solidFill>
                <a:miter lim="800000"/>
                <a:headEnd/>
                <a:tailEnd/>
              </a:ln>
            </p:spPr>
            <p:txBody>
              <a:bodyPr lIns="182880" tIns="0" rIns="182880" bIns="0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  <p:sp>
            <p:nvSpPr>
              <p:cNvPr id="19" name="Text Box 8"/>
              <p:cNvSpPr txBox="1">
                <a:spLocks noChangeArrowheads="1"/>
              </p:cNvSpPr>
              <p:nvPr/>
            </p:nvSpPr>
            <p:spPr bwMode="auto">
              <a:xfrm>
                <a:off x="434" y="1263"/>
                <a:ext cx="1934" cy="47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990000"/>
                </a:solidFill>
                <a:miter lim="800000"/>
                <a:headEnd/>
                <a:tailEnd/>
              </a:ln>
            </p:spPr>
            <p:txBody>
              <a:bodyPr wrap="square" tIns="91440" bIns="91440">
                <a:spAutoFit/>
              </a:bodyPr>
              <a:lstStyle/>
              <a:p>
                <a:pPr marL="63500" lvl="0" algn="ctr">
                  <a:defRPr/>
                </a:pPr>
                <a:r>
                  <a:rPr lang="ru-RU" sz="1600" b="1" kern="0" dirty="0">
                    <a:solidFill>
                      <a:srgbClr val="990000"/>
                    </a:solidFill>
                  </a:rPr>
                  <a:t>Анализ территории и выбор земельного участка</a:t>
                </a:r>
                <a:endParaRPr lang="en-US" sz="1600" b="1" kern="0" dirty="0">
                  <a:solidFill>
                    <a:srgbClr val="990000"/>
                  </a:solidFill>
                </a:endParaRPr>
              </a:p>
            </p:txBody>
          </p:sp>
          <p:sp>
            <p:nvSpPr>
              <p:cNvPr id="20" name="Text Box 10"/>
              <p:cNvSpPr txBox="1">
                <a:spLocks noChangeArrowheads="1"/>
              </p:cNvSpPr>
              <p:nvPr/>
            </p:nvSpPr>
            <p:spPr bwMode="auto">
              <a:xfrm>
                <a:off x="2151" y="1066"/>
                <a:ext cx="326" cy="237"/>
              </a:xfrm>
              <a:prstGeom prst="rect">
                <a:avLst/>
              </a:prstGeom>
              <a:solidFill>
                <a:srgbClr val="FDBB01"/>
              </a:solidFill>
              <a:ln w="28575" algn="ctr">
                <a:solidFill>
                  <a:srgbClr val="990000"/>
                </a:solidFill>
                <a:miter lim="800000"/>
                <a:headEnd/>
                <a:tailEnd/>
              </a:ln>
            </p:spPr>
            <p:txBody>
              <a:bodyPr wrap="square" lIns="45720" rIns="4572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990000"/>
                    </a:solidFill>
                    <a:effectLst/>
                    <a:uLnTx/>
                    <a:uFillTx/>
                    <a:latin typeface="Calibri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0" name="Group 17"/>
            <p:cNvGrpSpPr>
              <a:grpSpLocks/>
            </p:cNvGrpSpPr>
            <p:nvPr/>
          </p:nvGrpSpPr>
          <p:grpSpPr bwMode="auto">
            <a:xfrm>
              <a:off x="280950" y="3183579"/>
              <a:ext cx="3407565" cy="2780348"/>
              <a:chOff x="699" y="1296"/>
              <a:chExt cx="2385" cy="1946"/>
            </a:xfrm>
          </p:grpSpPr>
          <p:sp>
            <p:nvSpPr>
              <p:cNvPr id="15" name="AutoShape 5"/>
              <p:cNvSpPr>
                <a:spLocks noChangeArrowheads="1"/>
              </p:cNvSpPr>
              <p:nvPr/>
            </p:nvSpPr>
            <p:spPr bwMode="auto">
              <a:xfrm>
                <a:off x="1056" y="1296"/>
                <a:ext cx="2028" cy="1946"/>
              </a:xfrm>
              <a:custGeom>
                <a:avLst/>
                <a:gdLst>
                  <a:gd name="T0" fmla="*/ 417 w 21600"/>
                  <a:gd name="T1" fmla="*/ 1758 h 21600"/>
                  <a:gd name="T2" fmla="*/ 1040 w 21600"/>
                  <a:gd name="T3" fmla="*/ 1716 h 21600"/>
                  <a:gd name="T4" fmla="*/ 700 w 21600"/>
                  <a:gd name="T5" fmla="*/ 1387 h 21600"/>
                  <a:gd name="T6" fmla="*/ -206 w 21600"/>
                  <a:gd name="T7" fmla="*/ 1306 h 21600"/>
                  <a:gd name="T8" fmla="*/ 134 w 21600"/>
                  <a:gd name="T9" fmla="*/ 721 h 21600"/>
                  <a:gd name="T10" fmla="*/ 745 w 21600"/>
                  <a:gd name="T11" fmla="*/ 1047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6 w 21600"/>
                  <a:gd name="T19" fmla="*/ 3163 h 21600"/>
                  <a:gd name="T20" fmla="*/ 18434 w 21600"/>
                  <a:gd name="T21" fmla="*/ 18437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5323" y="12359"/>
                    </a:moveTo>
                    <a:cubicBezTo>
                      <a:pt x="6020" y="14806"/>
                      <a:pt x="8256" y="16494"/>
                      <a:pt x="10800" y="16494"/>
                    </a:cubicBezTo>
                    <a:cubicBezTo>
                      <a:pt x="10858" y="16493"/>
                      <a:pt x="10917" y="16493"/>
                      <a:pt x="10975" y="16491"/>
                    </a:cubicBezTo>
                    <a:lnTo>
                      <a:pt x="11133" y="21594"/>
                    </a:lnTo>
                    <a:cubicBezTo>
                      <a:pt x="11022" y="21598"/>
                      <a:pt x="10911" y="21599"/>
                      <a:pt x="10800" y="21600"/>
                    </a:cubicBezTo>
                    <a:cubicBezTo>
                      <a:pt x="5974" y="21600"/>
                      <a:pt x="1734" y="18399"/>
                      <a:pt x="413" y="13758"/>
                    </a:cubicBezTo>
                    <a:lnTo>
                      <a:pt x="-2184" y="14498"/>
                    </a:lnTo>
                    <a:lnTo>
                      <a:pt x="1429" y="8007"/>
                    </a:lnTo>
                    <a:lnTo>
                      <a:pt x="7920" y="11620"/>
                    </a:lnTo>
                    <a:lnTo>
                      <a:pt x="5323" y="1235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9CC00"/>
                  </a:gs>
                  <a:gs pos="100000">
                    <a:srgbClr val="339933"/>
                  </a:gs>
                </a:gsLst>
                <a:lin ang="5400000" scaled="1"/>
              </a:gradFill>
              <a:ln w="28575" algn="ctr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lIns="182880" tIns="0" rIns="182880" bIns="0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  <p:sp>
            <p:nvSpPr>
              <p:cNvPr id="16" name="Text Box 9"/>
              <p:cNvSpPr txBox="1">
                <a:spLocks noChangeArrowheads="1"/>
              </p:cNvSpPr>
              <p:nvPr/>
            </p:nvSpPr>
            <p:spPr bwMode="auto">
              <a:xfrm>
                <a:off x="902" y="2738"/>
                <a:ext cx="1333" cy="470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tIns="91440" bIns="91440">
                <a:spAutoFit/>
              </a:bodyPr>
              <a:lstStyle/>
              <a:p>
                <a:pPr marL="58738" lvl="0" algn="ctr"/>
                <a:r>
                  <a:rPr lang="ru-RU" sz="1600" b="1" kern="0" dirty="0">
                    <a:solidFill>
                      <a:srgbClr val="006600"/>
                    </a:solidFill>
                  </a:rPr>
                  <a:t>Постановка на кадастровый </a:t>
                </a:r>
                <a:r>
                  <a:rPr lang="ru-RU" sz="1600" b="1" kern="0" dirty="0" smtClean="0">
                    <a:solidFill>
                      <a:srgbClr val="006600"/>
                    </a:solidFill>
                  </a:rPr>
                  <a:t>учет</a:t>
                </a:r>
                <a:endParaRPr lang="ru-RU" sz="1600" b="1" kern="0" dirty="0">
                  <a:solidFill>
                    <a:srgbClr val="006600"/>
                  </a:solidFill>
                </a:endParaRPr>
              </a:p>
            </p:txBody>
          </p:sp>
          <p:sp>
            <p:nvSpPr>
              <p:cNvPr id="17" name="Text Box 11"/>
              <p:cNvSpPr txBox="1">
                <a:spLocks noChangeArrowheads="1"/>
              </p:cNvSpPr>
              <p:nvPr/>
            </p:nvSpPr>
            <p:spPr bwMode="auto">
              <a:xfrm>
                <a:off x="699" y="2658"/>
                <a:ext cx="295" cy="237"/>
              </a:xfrm>
              <a:prstGeom prst="rect">
                <a:avLst/>
              </a:prstGeom>
              <a:solidFill>
                <a:srgbClr val="99CC00"/>
              </a:solidFill>
              <a:ln w="28575" algn="ctr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square" lIns="45720" rIns="4572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6600"/>
                    </a:solidFill>
                    <a:effectLst/>
                    <a:uLnTx/>
                    <a:uFillTx/>
                    <a:latin typeface="Calibri"/>
                    <a:cs typeface="+mn-cs"/>
                  </a:rPr>
                  <a:t>3</a:t>
                </a:r>
              </a:p>
            </p:txBody>
          </p:sp>
        </p:grpSp>
        <p:grpSp>
          <p:nvGrpSpPr>
            <p:cNvPr id="11" name="Group 18"/>
            <p:cNvGrpSpPr>
              <a:grpSpLocks/>
            </p:cNvGrpSpPr>
            <p:nvPr/>
          </p:nvGrpSpPr>
          <p:grpSpPr bwMode="auto">
            <a:xfrm>
              <a:off x="1029583" y="3390909"/>
              <a:ext cx="4087650" cy="2714626"/>
              <a:chOff x="1273" y="1338"/>
              <a:chExt cx="2861" cy="1900"/>
            </a:xfrm>
          </p:grpSpPr>
          <p:sp>
            <p:nvSpPr>
              <p:cNvPr id="12" name="AutoShape 6"/>
              <p:cNvSpPr>
                <a:spLocks noChangeArrowheads="1"/>
              </p:cNvSpPr>
              <p:nvPr/>
            </p:nvSpPr>
            <p:spPr bwMode="auto">
              <a:xfrm>
                <a:off x="1273" y="1338"/>
                <a:ext cx="1941" cy="1900"/>
              </a:xfrm>
              <a:custGeom>
                <a:avLst/>
                <a:gdLst>
                  <a:gd name="T0" fmla="*/ 1924 w 21600"/>
                  <a:gd name="T1" fmla="*/ 1149 h 21600"/>
                  <a:gd name="T2" fmla="*/ 1566 w 21600"/>
                  <a:gd name="T3" fmla="*/ 549 h 21600"/>
                  <a:gd name="T4" fmla="*/ 1433 w 21600"/>
                  <a:gd name="T5" fmla="*/ 1046 h 21600"/>
                  <a:gd name="T6" fmla="*/ 1602 w 21600"/>
                  <a:gd name="T7" fmla="*/ 1966 h 21600"/>
                  <a:gd name="T8" fmla="*/ 923 w 21600"/>
                  <a:gd name="T9" fmla="*/ 1803 h 21600"/>
                  <a:gd name="T10" fmla="*/ 1090 w 21600"/>
                  <a:gd name="T11" fmla="*/ 114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3 w 21600"/>
                  <a:gd name="T19" fmla="*/ 3160 h 21600"/>
                  <a:gd name="T20" fmla="*/ 18437 w 21600"/>
                  <a:gd name="T21" fmla="*/ 1844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3499" y="15268"/>
                    </a:moveTo>
                    <a:cubicBezTo>
                      <a:pt x="15064" y="14323"/>
                      <a:pt x="16021" y="12628"/>
                      <a:pt x="16021" y="10800"/>
                    </a:cubicBezTo>
                    <a:cubicBezTo>
                      <a:pt x="16021" y="9736"/>
                      <a:pt x="15696" y="8699"/>
                      <a:pt x="15090" y="7825"/>
                    </a:cubicBezTo>
                    <a:lnTo>
                      <a:pt x="19675" y="4647"/>
                    </a:lnTo>
                    <a:cubicBezTo>
                      <a:pt x="20928" y="6454"/>
                      <a:pt x="21600" y="8600"/>
                      <a:pt x="21600" y="10800"/>
                    </a:cubicBezTo>
                    <a:cubicBezTo>
                      <a:pt x="21600" y="14581"/>
                      <a:pt x="19621" y="18088"/>
                      <a:pt x="16384" y="20043"/>
                    </a:cubicBezTo>
                    <a:lnTo>
                      <a:pt x="17781" y="22354"/>
                    </a:lnTo>
                    <a:lnTo>
                      <a:pt x="10243" y="20495"/>
                    </a:lnTo>
                    <a:lnTo>
                      <a:pt x="12103" y="12957"/>
                    </a:lnTo>
                    <a:lnTo>
                      <a:pt x="13499" y="152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33399"/>
                  </a:gs>
                  <a:gs pos="100000">
                    <a:srgbClr val="99CCFF"/>
                  </a:gs>
                </a:gsLst>
                <a:lin ang="5400000" scaled="1"/>
              </a:gradFill>
              <a:ln w="28575" algn="ctr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 lIns="182880" tIns="0" rIns="182880" bIns="0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  <p:sp>
            <p:nvSpPr>
              <p:cNvPr id="13" name="Text Box 7"/>
              <p:cNvSpPr txBox="1">
                <a:spLocks noChangeArrowheads="1"/>
              </p:cNvSpPr>
              <p:nvPr/>
            </p:nvSpPr>
            <p:spPr bwMode="auto">
              <a:xfrm>
                <a:off x="2441" y="1895"/>
                <a:ext cx="1693" cy="475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 tIns="91440" bIns="91440">
                <a:spAutoFit/>
              </a:bodyPr>
              <a:lstStyle/>
              <a:p>
                <a:pPr lvl="0" algn="ctr"/>
                <a:r>
                  <a:rPr lang="ru-RU" sz="1600" b="1" kern="0" dirty="0">
                    <a:solidFill>
                      <a:srgbClr val="333399"/>
                    </a:solidFill>
                  </a:rPr>
                  <a:t>Подготовка межевого и технического планов</a:t>
                </a:r>
              </a:p>
            </p:txBody>
          </p:sp>
          <p:sp>
            <p:nvSpPr>
              <p:cNvPr id="14" name="Text Box 12"/>
              <p:cNvSpPr txBox="1">
                <a:spLocks noChangeArrowheads="1"/>
              </p:cNvSpPr>
              <p:nvPr/>
            </p:nvSpPr>
            <p:spPr bwMode="auto">
              <a:xfrm>
                <a:off x="3461" y="1716"/>
                <a:ext cx="295" cy="237"/>
              </a:xfrm>
              <a:prstGeom prst="rect">
                <a:avLst/>
              </a:prstGeom>
              <a:solidFill>
                <a:srgbClr val="99CCFF"/>
              </a:solidFill>
              <a:ln w="28575" algn="ctr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 wrap="square" lIns="45720" rIns="4572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Calibri"/>
                    <a:cs typeface="+mn-cs"/>
                  </a:rPr>
                  <a:t>2</a:t>
                </a:r>
              </a:p>
            </p:txBody>
          </p:sp>
        </p:grpSp>
      </p:grpSp>
      <p:sp>
        <p:nvSpPr>
          <p:cNvPr id="21" name="Прямоугольник 20"/>
          <p:cNvSpPr/>
          <p:nvPr/>
        </p:nvSpPr>
        <p:spPr>
          <a:xfrm>
            <a:off x="2094975" y="0"/>
            <a:ext cx="702077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«ПОСТАНОВКА НА КАДАСТРОВЫЙ УЧЕТ ЗЕМЕЛЬНЫХ УЧАСТКОВ И ОБЪЕКТОВ НЕДВИЖИМОГО ИМУЩЕСТВА»</a:t>
            </a:r>
          </a:p>
        </p:txBody>
      </p:sp>
      <p:cxnSp>
        <p:nvCxnSpPr>
          <p:cNvPr id="26" name="Straight Connector 22"/>
          <p:cNvCxnSpPr>
            <a:cxnSpLocks noChangeShapeType="1"/>
          </p:cNvCxnSpPr>
          <p:nvPr/>
        </p:nvCxnSpPr>
        <p:spPr bwMode="auto">
          <a:xfrm>
            <a:off x="64268" y="2672673"/>
            <a:ext cx="3931668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/>
          </a:ln>
        </p:spPr>
      </p:cxnSp>
      <p:sp>
        <p:nvSpPr>
          <p:cNvPr id="28" name="Прямоугольник 27"/>
          <p:cNvSpPr/>
          <p:nvPr/>
        </p:nvSpPr>
        <p:spPr>
          <a:xfrm>
            <a:off x="5604146" y="4334612"/>
            <a:ext cx="3511603" cy="16146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2.1</a:t>
            </a:r>
            <a:r>
              <a:rPr lang="ru-RU" sz="1400" b="1" dirty="0">
                <a:solidFill>
                  <a:schemeClr val="tx2"/>
                </a:solidFill>
              </a:rPr>
              <a:t>. </a:t>
            </a:r>
            <a:r>
              <a:rPr lang="ru-RU" sz="1400" dirty="0" smtClean="0">
                <a:solidFill>
                  <a:prstClr val="black"/>
                </a:solidFill>
              </a:rPr>
              <a:t>Срок подготовки  межевого и технических планов, акта обследования</a:t>
            </a:r>
          </a:p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2.2. </a:t>
            </a:r>
            <a:r>
              <a:rPr lang="ru-RU" sz="1400" dirty="0" smtClean="0">
                <a:solidFill>
                  <a:prstClr val="black"/>
                </a:solidFill>
              </a:rPr>
              <a:t>Профессионализм участников кадастрового учета</a:t>
            </a:r>
          </a:p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2</a:t>
            </a:r>
            <a:r>
              <a:rPr lang="ru-RU" sz="1400" b="1" dirty="0" smtClean="0">
                <a:solidFill>
                  <a:schemeClr val="tx2"/>
                </a:solidFill>
              </a:rPr>
              <a:t>.3. </a:t>
            </a:r>
            <a:r>
              <a:rPr lang="ru-RU" sz="1400" dirty="0" smtClean="0">
                <a:solidFill>
                  <a:prstClr val="black"/>
                </a:solidFill>
              </a:rPr>
              <a:t>Учет в ЕГРН земельных участков  с установленными границами</a:t>
            </a:r>
            <a:endParaRPr lang="ru-RU" sz="1400" dirty="0">
              <a:solidFill>
                <a:prstClr val="black"/>
              </a:solidFill>
            </a:endParaRPr>
          </a:p>
        </p:txBody>
      </p:sp>
      <p:cxnSp>
        <p:nvCxnSpPr>
          <p:cNvPr id="29" name="Straight Connector 22"/>
          <p:cNvCxnSpPr>
            <a:cxnSpLocks noChangeShapeType="1"/>
          </p:cNvCxnSpPr>
          <p:nvPr/>
        </p:nvCxnSpPr>
        <p:spPr bwMode="auto">
          <a:xfrm>
            <a:off x="7032971" y="4284455"/>
            <a:ext cx="2082778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</p:cxnSp>
      <p:sp>
        <p:nvSpPr>
          <p:cNvPr id="32" name="Прямоугольник 31"/>
          <p:cNvSpPr/>
          <p:nvPr/>
        </p:nvSpPr>
        <p:spPr>
          <a:xfrm>
            <a:off x="6259782" y="780361"/>
            <a:ext cx="232211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9900"/>
                </a:solidFill>
                <a:ea typeface="Times New Roman"/>
              </a:rPr>
              <a:t>11 </a:t>
            </a:r>
            <a:r>
              <a:rPr lang="ru-RU" sz="2400" b="1" dirty="0" smtClean="0">
                <a:solidFill>
                  <a:srgbClr val="009900"/>
                </a:solidFill>
                <a:ea typeface="Times New Roman"/>
              </a:rPr>
              <a:t>факторов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070803" y="1929601"/>
            <a:ext cx="271523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9900"/>
                </a:solidFill>
                <a:ea typeface="Times New Roman"/>
              </a:rPr>
              <a:t>15 </a:t>
            </a:r>
            <a:r>
              <a:rPr lang="ru-RU" sz="2400" b="1" dirty="0" smtClean="0">
                <a:solidFill>
                  <a:srgbClr val="009900"/>
                </a:solidFill>
                <a:ea typeface="Times New Roman"/>
              </a:rPr>
              <a:t>показателей</a:t>
            </a:r>
            <a:endParaRPr lang="ru-RU" dirty="0">
              <a:solidFill>
                <a:srgbClr val="009900"/>
              </a:solidFill>
            </a:endParaRPr>
          </a:p>
        </p:txBody>
      </p:sp>
      <p:cxnSp>
        <p:nvCxnSpPr>
          <p:cNvPr id="36" name="Straight Connector 22"/>
          <p:cNvCxnSpPr>
            <a:cxnSpLocks noChangeShapeType="1"/>
          </p:cNvCxnSpPr>
          <p:nvPr/>
        </p:nvCxnSpPr>
        <p:spPr bwMode="auto">
          <a:xfrm>
            <a:off x="125684" y="5334213"/>
            <a:ext cx="2360698" cy="0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/>
          </a:ln>
        </p:spPr>
      </p:cxnSp>
      <p:sp>
        <p:nvSpPr>
          <p:cNvPr id="2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4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853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56663" y="5196572"/>
            <a:ext cx="5530751" cy="147693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7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303" y="1810134"/>
            <a:ext cx="3476345" cy="27273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819036" y="1641293"/>
            <a:ext cx="23031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4F81BD"/>
                </a:solidFill>
                <a:ea typeface="Times New Roman"/>
              </a:rPr>
              <a:t>Количество МО</a:t>
            </a:r>
          </a:p>
          <a:p>
            <a:pPr algn="ctr"/>
            <a:r>
              <a:rPr lang="ru-RU" sz="4800" b="1" dirty="0" smtClean="0">
                <a:solidFill>
                  <a:srgbClr val="4F81BD"/>
                </a:solidFill>
                <a:ea typeface="Times New Roman"/>
              </a:rPr>
              <a:t>22,3 </a:t>
            </a:r>
            <a:r>
              <a:rPr lang="ru-RU" sz="2000" b="1" dirty="0" smtClean="0">
                <a:solidFill>
                  <a:srgbClr val="4F81BD"/>
                </a:solidFill>
                <a:ea typeface="Times New Roman"/>
              </a:rPr>
              <a:t>тыс.</a:t>
            </a:r>
          </a:p>
          <a:p>
            <a:endParaRPr lang="ru-RU" sz="2000" b="1" dirty="0" smtClean="0">
              <a:solidFill>
                <a:srgbClr val="4F81BD"/>
              </a:solidFill>
              <a:ea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4049" y="901881"/>
            <a:ext cx="3816424" cy="629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Покрытие территории субъекта генеральными планами</a:t>
            </a:r>
          </a:p>
        </p:txBody>
      </p:sp>
      <p:pic>
        <p:nvPicPr>
          <p:cNvPr id="3892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792" y="5161501"/>
            <a:ext cx="1890713" cy="1433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012565" y="5463753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9900"/>
                </a:solidFill>
              </a:rPr>
              <a:t>100%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149792" y="4611797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Целевое</a:t>
            </a:r>
            <a:r>
              <a:rPr lang="en-US" sz="1600" b="1" dirty="0" smtClean="0">
                <a:solidFill>
                  <a:prstClr val="black"/>
                </a:solidFill>
              </a:rPr>
              <a:t> </a:t>
            </a:r>
            <a:endParaRPr lang="ru-RU" sz="1600" b="1" dirty="0" smtClean="0">
              <a:solidFill>
                <a:prstClr val="black"/>
              </a:solidFill>
            </a:endParaRPr>
          </a:p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значение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725024" y="2214935"/>
            <a:ext cx="245019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rgbClr val="9BBB59">
                    <a:lumMod val="75000"/>
                  </a:srgbClr>
                </a:solidFill>
                <a:ea typeface="Times New Roman"/>
              </a:rPr>
              <a:t>Количество МО </a:t>
            </a:r>
            <a:br>
              <a:rPr lang="ru-RU" b="1" dirty="0" smtClean="0">
                <a:solidFill>
                  <a:srgbClr val="9BBB59">
                    <a:lumMod val="75000"/>
                  </a:srgbClr>
                </a:solidFill>
                <a:ea typeface="Times New Roman"/>
              </a:rPr>
            </a:br>
            <a:r>
              <a:rPr lang="ru-RU" b="1" dirty="0" smtClean="0">
                <a:solidFill>
                  <a:srgbClr val="9BBB59">
                    <a:lumMod val="75000"/>
                  </a:srgbClr>
                </a:solidFill>
                <a:ea typeface="Times New Roman"/>
              </a:rPr>
              <a:t>с утвержденными ген</a:t>
            </a:r>
            <a:r>
              <a:rPr lang="ru-RU" b="1" dirty="0">
                <a:solidFill>
                  <a:srgbClr val="9BBB59">
                    <a:lumMod val="75000"/>
                  </a:srgbClr>
                </a:solidFill>
                <a:ea typeface="Times New Roman"/>
              </a:rPr>
              <a:t>. </a:t>
            </a:r>
            <a:r>
              <a:rPr lang="ru-RU" b="1" dirty="0" smtClean="0">
                <a:solidFill>
                  <a:srgbClr val="9BBB59">
                    <a:lumMod val="75000"/>
                  </a:srgbClr>
                </a:solidFill>
                <a:ea typeface="Times New Roman"/>
              </a:rPr>
              <a:t>планами</a:t>
            </a:r>
            <a:endParaRPr lang="ru-RU" b="1" dirty="0">
              <a:solidFill>
                <a:srgbClr val="9BBB59">
                  <a:lumMod val="75000"/>
                </a:srgbClr>
              </a:solidFill>
              <a:ea typeface="Times New Roman"/>
            </a:endParaRPr>
          </a:p>
          <a:p>
            <a:pPr algn="r"/>
            <a:r>
              <a:rPr lang="ru-RU" sz="4400" b="1" dirty="0" smtClean="0">
                <a:solidFill>
                  <a:srgbClr val="9BBB59">
                    <a:lumMod val="75000"/>
                  </a:srgbClr>
                </a:solidFill>
                <a:ea typeface="Times New Roman"/>
              </a:rPr>
              <a:t> 85,8%</a:t>
            </a:r>
            <a:endParaRPr lang="ru-RU" b="1" dirty="0">
              <a:solidFill>
                <a:srgbClr val="9BBB59">
                  <a:lumMod val="75000"/>
                </a:srgbClr>
              </a:solidFill>
              <a:ea typeface="Times New Roman"/>
            </a:endParaRPr>
          </a:p>
        </p:txBody>
      </p:sp>
      <p:pic>
        <p:nvPicPr>
          <p:cNvPr id="30" name="Picture 13" descr="Картинки по запросу закон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3" y="1330825"/>
            <a:ext cx="1190892" cy="77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1120972" y="1327847"/>
            <a:ext cx="25947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4F81BD"/>
                </a:solidFill>
                <a:ea typeface="Calibri"/>
              </a:rPr>
              <a:t>Ст. 1,8 </a:t>
            </a:r>
            <a:r>
              <a:rPr lang="ru-RU" sz="1400" b="1" dirty="0" smtClean="0">
                <a:solidFill>
                  <a:srgbClr val="4F81BD"/>
                </a:solidFill>
                <a:ea typeface="Calibri"/>
              </a:rPr>
              <a:t>,32 </a:t>
            </a:r>
            <a:r>
              <a:rPr lang="ru-RU" sz="1400" b="1" dirty="0" err="1">
                <a:solidFill>
                  <a:srgbClr val="4F81BD"/>
                </a:solidFill>
                <a:ea typeface="Calibri"/>
              </a:rPr>
              <a:t>ГрК</a:t>
            </a:r>
            <a:r>
              <a:rPr lang="ru-RU" sz="1400" b="1" dirty="0">
                <a:solidFill>
                  <a:srgbClr val="4F81BD"/>
                </a:solidFill>
                <a:ea typeface="Calibri"/>
              </a:rPr>
              <a:t> РФ</a:t>
            </a:r>
          </a:p>
          <a:p>
            <a:pPr algn="ctr"/>
            <a:r>
              <a:rPr lang="ru-RU" sz="1400" b="1" dirty="0">
                <a:solidFill>
                  <a:srgbClr val="4F81BD"/>
                </a:solidFill>
                <a:ea typeface="Calibri"/>
              </a:rPr>
              <a:t>Ст. 14, 16 Федерального закона от 06.10.2003 № 131-ФЗ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4783" y="2059274"/>
            <a:ext cx="4355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Arial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</a:rPr>
              <a:t>У</a:t>
            </a:r>
            <a:r>
              <a:rPr lang="ru-RU" sz="1600" dirty="0" smtClean="0">
                <a:solidFill>
                  <a:prstClr val="black"/>
                </a:solidFill>
              </a:rPr>
              <a:t>тверждаются </a:t>
            </a:r>
            <a:r>
              <a:rPr lang="ru-RU" sz="1600" dirty="0">
                <a:solidFill>
                  <a:prstClr val="black"/>
                </a:solidFill>
              </a:rPr>
              <a:t>нормативными правовыми актами </a:t>
            </a:r>
            <a:r>
              <a:rPr lang="ru-RU" sz="1600" u="sng" dirty="0">
                <a:solidFill>
                  <a:prstClr val="black"/>
                </a:solidFill>
              </a:rPr>
              <a:t>органов местного </a:t>
            </a:r>
            <a:r>
              <a:rPr lang="ru-RU" sz="1600" u="sng" dirty="0" smtClean="0">
                <a:solidFill>
                  <a:prstClr val="black"/>
                </a:solidFill>
              </a:rPr>
              <a:t>самоуправления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</a:rPr>
              <a:t>Подлежат </a:t>
            </a:r>
            <a:r>
              <a:rPr lang="ru-RU" sz="1600" dirty="0">
                <a:solidFill>
                  <a:prstClr val="black"/>
                </a:solidFill>
              </a:rPr>
              <a:t>опубликованию на официальном сайте органа местного </a:t>
            </a:r>
            <a:r>
              <a:rPr lang="ru-RU" sz="1600" dirty="0" smtClean="0">
                <a:solidFill>
                  <a:prstClr val="black"/>
                </a:solidFill>
              </a:rPr>
              <a:t>самоуправления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183" y="764704"/>
            <a:ext cx="4355976" cy="629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Правила землепользования </a:t>
            </a:r>
            <a:r>
              <a:rPr lang="ru-RU" b="1" dirty="0" smtClean="0">
                <a:solidFill>
                  <a:prstClr val="black"/>
                </a:solidFill>
              </a:rPr>
              <a:t>и </a:t>
            </a:r>
            <a:r>
              <a:rPr lang="ru-RU" b="1" dirty="0">
                <a:solidFill>
                  <a:prstClr val="black"/>
                </a:solidFill>
              </a:rPr>
              <a:t>застройки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2583" y="5373216"/>
            <a:ext cx="5358720" cy="8640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600" dirty="0" smtClean="0">
              <a:solidFill>
                <a:prstClr val="black"/>
              </a:solidFill>
            </a:endParaRPr>
          </a:p>
          <a:p>
            <a:endParaRPr lang="ru-RU" sz="600" dirty="0">
              <a:solidFill>
                <a:prstClr val="black"/>
              </a:solidFill>
            </a:endParaRPr>
          </a:p>
          <a:p>
            <a:endParaRPr lang="ru-RU" sz="600" dirty="0" smtClean="0">
              <a:solidFill>
                <a:prstClr val="black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</a:rPr>
              <a:t>В ПЗЗ не </a:t>
            </a:r>
            <a:r>
              <a:rPr lang="ru-RU" sz="1600" dirty="0">
                <a:solidFill>
                  <a:prstClr val="black"/>
                </a:solidFill>
              </a:rPr>
              <a:t>обеспечивается соблюдение требований по описанию границы территориальных зон с помощью </a:t>
            </a:r>
            <a:r>
              <a:rPr lang="ru-RU" sz="1600" dirty="0" smtClean="0">
                <a:solidFill>
                  <a:prstClr val="black"/>
                </a:solidFill>
              </a:rPr>
              <a:t>координат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sz="1600" dirty="0" smtClean="0">
              <a:solidFill>
                <a:prstClr val="black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</a:rPr>
              <a:t>В ПЗЗ не обеспечивается соблюдение требований </a:t>
            </a:r>
            <a:r>
              <a:rPr lang="ru-RU" sz="1600" dirty="0">
                <a:solidFill>
                  <a:prstClr val="black"/>
                </a:solidFill>
              </a:rPr>
              <a:t>к точности определения границ </a:t>
            </a:r>
            <a:r>
              <a:rPr lang="ru-RU" sz="1600" dirty="0" smtClean="0">
                <a:solidFill>
                  <a:prstClr val="black"/>
                </a:solidFill>
              </a:rPr>
              <a:t>территориальных зон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0928" y="4792169"/>
            <a:ext cx="1783651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Проблема: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644933" y="3550785"/>
            <a:ext cx="271617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9BBB59">
                    <a:lumMod val="75000"/>
                  </a:srgbClr>
                </a:solidFill>
                <a:ea typeface="Times New Roman"/>
              </a:rPr>
              <a:t>Утвержденных ПЗЗ МО </a:t>
            </a:r>
          </a:p>
          <a:p>
            <a:pPr algn="r"/>
            <a:r>
              <a:rPr lang="ru-RU" sz="2000" b="1" dirty="0" smtClean="0">
                <a:solidFill>
                  <a:srgbClr val="9BBB59">
                    <a:lumMod val="75000"/>
                  </a:srgbClr>
                </a:solidFill>
                <a:ea typeface="Times New Roman"/>
              </a:rPr>
              <a:t> </a:t>
            </a:r>
            <a:r>
              <a:rPr lang="ru-RU" sz="4400" b="1" dirty="0" smtClean="0">
                <a:solidFill>
                  <a:srgbClr val="9BBB59">
                    <a:lumMod val="75000"/>
                  </a:srgbClr>
                </a:solidFill>
                <a:ea typeface="Times New Roman"/>
              </a:rPr>
              <a:t>8</a:t>
            </a:r>
            <a:r>
              <a:rPr lang="ru-RU" sz="4400" b="1" dirty="0" smtClean="0">
                <a:solidFill>
                  <a:srgbClr val="9BBB59">
                    <a:lumMod val="75000"/>
                  </a:srgbClr>
                </a:solidFill>
                <a:ea typeface="Times New Roman"/>
              </a:rPr>
              <a:t>8,7</a:t>
            </a:r>
            <a:r>
              <a:rPr lang="ru-RU" sz="4800" b="1" dirty="0">
                <a:solidFill>
                  <a:srgbClr val="9BBB59">
                    <a:lumMod val="75000"/>
                  </a:srgbClr>
                </a:solidFill>
                <a:ea typeface="Times New Roman"/>
              </a:rPr>
              <a:t>%</a:t>
            </a:r>
            <a:endParaRPr lang="ru-RU" sz="2000" b="1" dirty="0" smtClean="0">
              <a:solidFill>
                <a:srgbClr val="9BBB59">
                  <a:lumMod val="75000"/>
                </a:srgbClr>
              </a:solidFill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83393" y="189073"/>
            <a:ext cx="7208045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НАЛИЧИЕ ДОКУМЕНТОВ ТЕРРИТОРИАЛЬНОГО ПЛАНИРОВАНИЯ</a:t>
            </a:r>
          </a:p>
        </p:txBody>
      </p:sp>
      <p:sp>
        <p:nvSpPr>
          <p:cNvPr id="22" name="Овал 21"/>
          <p:cNvSpPr/>
          <p:nvPr/>
        </p:nvSpPr>
        <p:spPr>
          <a:xfrm>
            <a:off x="56664" y="65092"/>
            <a:ext cx="2013725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1.1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75255" y="4796462"/>
            <a:ext cx="25389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В ряде регионов РФ: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17033" y="3295571"/>
            <a:ext cx="2802598" cy="4712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72000" algn="ctr"/>
            <a:r>
              <a:rPr lang="ru-RU" sz="1400" b="1" dirty="0">
                <a:solidFill>
                  <a:srgbClr val="4F81BD"/>
                </a:solidFill>
                <a:ea typeface="Calibri"/>
              </a:rPr>
              <a:t>Ст. 32 Федерального закона</a:t>
            </a:r>
          </a:p>
          <a:p>
            <a:pPr marL="72000" algn="ctr"/>
            <a:r>
              <a:rPr lang="ru-RU" sz="1400" b="1" dirty="0">
                <a:solidFill>
                  <a:srgbClr val="4F81BD"/>
                </a:solidFill>
                <a:ea typeface="Calibri"/>
              </a:rPr>
              <a:t>от 13.07.2015 № 218-ФЗ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36435" y="3746838"/>
            <a:ext cx="41777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</a:rPr>
              <a:t>Обязанность </a:t>
            </a:r>
            <a:r>
              <a:rPr lang="ru-RU" sz="1600" b="1" dirty="0" smtClean="0">
                <a:solidFill>
                  <a:prstClr val="black"/>
                </a:solidFill>
              </a:rPr>
              <a:t>ОГВ и </a:t>
            </a:r>
            <a:r>
              <a:rPr lang="ru-RU" sz="1600" b="1" dirty="0">
                <a:solidFill>
                  <a:prstClr val="black"/>
                </a:solidFill>
              </a:rPr>
              <a:t>ОМС направлять документы для внесения сведений в ЕГРН при принятии </a:t>
            </a:r>
            <a:r>
              <a:rPr lang="ru-RU" sz="1600" b="1" dirty="0" smtClean="0">
                <a:solidFill>
                  <a:prstClr val="black"/>
                </a:solidFill>
              </a:rPr>
              <a:t>решений об утверждении ПЗЗ </a:t>
            </a:r>
          </a:p>
        </p:txBody>
      </p:sp>
      <p:sp>
        <p:nvSpPr>
          <p:cNvPr id="33" name="Номер слайда 3"/>
          <p:cNvSpPr txBox="1">
            <a:spLocks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5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0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" y="980728"/>
            <a:ext cx="6736945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2915816" y="3933056"/>
            <a:ext cx="746334" cy="144016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830681" y="4157464"/>
            <a:ext cx="746334" cy="144016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2829176" y="3933056"/>
            <a:ext cx="72008" cy="216024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3577015" y="4077072"/>
            <a:ext cx="72008" cy="216024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6798095" y="980728"/>
            <a:ext cx="23459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Некачественные ПЗЗ</a:t>
            </a:r>
          </a:p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(отсутствие координатного описания границ территориальных зон) </a:t>
            </a:r>
          </a:p>
        </p:txBody>
      </p:sp>
      <p:sp>
        <p:nvSpPr>
          <p:cNvPr id="21" name="Стрелка вниз 20"/>
          <p:cNvSpPr/>
          <p:nvPr/>
        </p:nvSpPr>
        <p:spPr>
          <a:xfrm>
            <a:off x="7786499" y="2003417"/>
            <a:ext cx="369096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827126" y="2348880"/>
            <a:ext cx="23191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Невозможность внесения в ЕГРН сведений о границах территориальных зон</a:t>
            </a:r>
          </a:p>
        </p:txBody>
      </p:sp>
      <p:sp>
        <p:nvSpPr>
          <p:cNvPr id="23" name="Стрелка вниз 22"/>
          <p:cNvSpPr/>
          <p:nvPr/>
        </p:nvSpPr>
        <p:spPr>
          <a:xfrm>
            <a:off x="7786499" y="3125989"/>
            <a:ext cx="369096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827126" y="3456002"/>
            <a:ext cx="2316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Пересечение границ территориальных зон с границами земельного участка </a:t>
            </a:r>
          </a:p>
        </p:txBody>
      </p:sp>
      <p:sp>
        <p:nvSpPr>
          <p:cNvPr id="25" name="Стрелка вниз 24"/>
          <p:cNvSpPr/>
          <p:nvPr/>
        </p:nvSpPr>
        <p:spPr>
          <a:xfrm>
            <a:off x="7802131" y="4410109"/>
            <a:ext cx="369096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6827126" y="4770282"/>
            <a:ext cx="2209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Приостановление кадастрового учета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236296" y="5610524"/>
            <a:ext cx="1584176" cy="554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050910" y="5680306"/>
            <a:ext cx="1985586" cy="52322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Отказ в кадастровом учете</a:t>
            </a:r>
          </a:p>
        </p:txBody>
      </p:sp>
      <p:sp>
        <p:nvSpPr>
          <p:cNvPr id="28" name="Стрелка вниз 27"/>
          <p:cNvSpPr/>
          <p:nvPr/>
        </p:nvSpPr>
        <p:spPr>
          <a:xfrm>
            <a:off x="7802131" y="5320266"/>
            <a:ext cx="369096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983393" y="189073"/>
            <a:ext cx="720804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РИСКИ, СВЯЗАННЫЕ С НЕКАЧЕСТВЕННОЙ ПОДГОТОВКОЙ ПЗЗ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chemeClr val="accent1"/>
                </a:solidFill>
                <a:cs typeface="Trebuchet MS"/>
              </a:rPr>
              <a:t>(на примере г. Тулы)</a:t>
            </a:r>
            <a:endParaRPr lang="ru-RU" sz="2000" b="1" dirty="0">
              <a:solidFill>
                <a:schemeClr val="accent1"/>
              </a:solidFill>
              <a:cs typeface="Trebuchet MS"/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3429000" y="2419949"/>
            <a:ext cx="873598" cy="977302"/>
          </a:xfrm>
          <a:custGeom>
            <a:avLst/>
            <a:gdLst>
              <a:gd name="connsiteX0" fmla="*/ 0 w 873598"/>
              <a:gd name="connsiteY0" fmla="*/ 437551 h 977302"/>
              <a:gd name="connsiteX1" fmla="*/ 66675 w 873598"/>
              <a:gd name="connsiteY1" fmla="*/ 942376 h 977302"/>
              <a:gd name="connsiteX2" fmla="*/ 371475 w 873598"/>
              <a:gd name="connsiteY2" fmla="*/ 885226 h 977302"/>
              <a:gd name="connsiteX3" fmla="*/ 838200 w 873598"/>
              <a:gd name="connsiteY3" fmla="*/ 494701 h 977302"/>
              <a:gd name="connsiteX4" fmla="*/ 790575 w 873598"/>
              <a:gd name="connsiteY4" fmla="*/ 27976 h 977302"/>
              <a:gd name="connsiteX5" fmla="*/ 390525 w 873598"/>
              <a:gd name="connsiteY5" fmla="*/ 85126 h 977302"/>
              <a:gd name="connsiteX6" fmla="*/ 47625 w 873598"/>
              <a:gd name="connsiteY6" fmla="*/ 351826 h 977302"/>
              <a:gd name="connsiteX7" fmla="*/ 66675 w 873598"/>
              <a:gd name="connsiteY7" fmla="*/ 351826 h 97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598" h="977302">
                <a:moveTo>
                  <a:pt x="0" y="437551"/>
                </a:moveTo>
                <a:cubicBezTo>
                  <a:pt x="2381" y="652657"/>
                  <a:pt x="4763" y="867764"/>
                  <a:pt x="66675" y="942376"/>
                </a:cubicBezTo>
                <a:cubicBezTo>
                  <a:pt x="128587" y="1016988"/>
                  <a:pt x="242888" y="959838"/>
                  <a:pt x="371475" y="885226"/>
                </a:cubicBezTo>
                <a:cubicBezTo>
                  <a:pt x="500062" y="810614"/>
                  <a:pt x="768350" y="637576"/>
                  <a:pt x="838200" y="494701"/>
                </a:cubicBezTo>
                <a:cubicBezTo>
                  <a:pt x="908050" y="351826"/>
                  <a:pt x="865187" y="96238"/>
                  <a:pt x="790575" y="27976"/>
                </a:cubicBezTo>
                <a:cubicBezTo>
                  <a:pt x="715963" y="-40286"/>
                  <a:pt x="514350" y="31151"/>
                  <a:pt x="390525" y="85126"/>
                </a:cubicBezTo>
                <a:cubicBezTo>
                  <a:pt x="266700" y="139101"/>
                  <a:pt x="101600" y="307376"/>
                  <a:pt x="47625" y="351826"/>
                </a:cubicBezTo>
                <a:cubicBezTo>
                  <a:pt x="-6350" y="396276"/>
                  <a:pt x="30162" y="374051"/>
                  <a:pt x="66675" y="35182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3429000" y="1632372"/>
            <a:ext cx="2111110" cy="716968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solidFill>
                  <a:prstClr val="black"/>
                </a:solidFill>
              </a:rPr>
              <a:t>Границы участка 2 и 4 пересекают границы территориальной зоны</a:t>
            </a:r>
          </a:p>
        </p:txBody>
      </p:sp>
      <p:sp>
        <p:nvSpPr>
          <p:cNvPr id="29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6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69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4" descr="Russian Federation (orthographic projection) - Crimea disputed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88" y="1038059"/>
            <a:ext cx="3602182" cy="344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952749"/>
            <a:ext cx="39551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>
                <a:solidFill>
                  <a:srgbClr val="4F81BD">
                    <a:lumMod val="75000"/>
                  </a:srgbClr>
                </a:solidFill>
                <a:ea typeface="Times New Roman"/>
              </a:rPr>
              <a:t>Земельный фонд </a:t>
            </a:r>
          </a:p>
          <a:p>
            <a:pPr algn="r"/>
            <a:r>
              <a:rPr lang="ru-RU" sz="4800" b="1" dirty="0" smtClean="0">
                <a:solidFill>
                  <a:srgbClr val="4F81BD">
                    <a:lumMod val="75000"/>
                  </a:srgbClr>
                </a:solidFill>
                <a:ea typeface="Times New Roman"/>
              </a:rPr>
              <a:t>17,4</a:t>
            </a:r>
            <a:r>
              <a:rPr lang="ru-RU" sz="4400" b="1" dirty="0" smtClean="0">
                <a:solidFill>
                  <a:srgbClr val="4F81BD">
                    <a:lumMod val="75000"/>
                  </a:srgbClr>
                </a:solidFill>
                <a:ea typeface="Times New Roman"/>
              </a:rPr>
              <a:t> </a:t>
            </a:r>
            <a:r>
              <a:rPr lang="ru-RU" sz="3200" b="1" dirty="0" smtClean="0">
                <a:solidFill>
                  <a:srgbClr val="4F81BD">
                    <a:lumMod val="75000"/>
                  </a:srgbClr>
                </a:solidFill>
                <a:ea typeface="Times New Roman"/>
              </a:rPr>
              <a:t>млн. </a:t>
            </a:r>
            <a:r>
              <a:rPr lang="ru-RU" sz="3200" b="1" dirty="0">
                <a:solidFill>
                  <a:srgbClr val="4F81BD">
                    <a:lumMod val="75000"/>
                  </a:srgbClr>
                </a:solidFill>
                <a:ea typeface="Times New Roman"/>
              </a:rPr>
              <a:t>кв. км</a:t>
            </a:r>
            <a:endParaRPr lang="ru-RU" sz="3200" b="1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728" y="3064002"/>
            <a:ext cx="3975812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>
                <a:solidFill>
                  <a:srgbClr val="C00000"/>
                </a:solidFill>
              </a:rPr>
              <a:t>В ЕГРН  учтено </a:t>
            </a:r>
          </a:p>
          <a:p>
            <a:pPr algn="r"/>
            <a:r>
              <a:rPr lang="ru-RU" sz="4800" b="1" dirty="0" smtClean="0">
                <a:solidFill>
                  <a:srgbClr val="C00000"/>
                </a:solidFill>
              </a:rPr>
              <a:t>6,9</a:t>
            </a:r>
            <a:r>
              <a:rPr lang="ru-RU" sz="44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млн. кв</a:t>
            </a:r>
            <a:r>
              <a:rPr lang="ru-RU" sz="3200" b="1" dirty="0">
                <a:solidFill>
                  <a:srgbClr val="C00000"/>
                </a:solidFill>
              </a:rPr>
              <a:t>. </a:t>
            </a:r>
            <a:r>
              <a:rPr lang="ru-RU" sz="3200" b="1" dirty="0" smtClean="0">
                <a:solidFill>
                  <a:srgbClr val="C00000"/>
                </a:solidFill>
              </a:rPr>
              <a:t>км  </a:t>
            </a:r>
          </a:p>
          <a:p>
            <a:pPr algn="r"/>
            <a:r>
              <a:rPr lang="ru-RU" b="1" i="1" dirty="0" smtClean="0">
                <a:solidFill>
                  <a:srgbClr val="C00000"/>
                </a:solidFill>
              </a:rPr>
              <a:t>(40% с уточненной </a:t>
            </a:r>
            <a:r>
              <a:rPr lang="en-US" b="1" i="1" dirty="0" smtClean="0">
                <a:solidFill>
                  <a:srgbClr val="C00000"/>
                </a:solidFill>
              </a:rPr>
              <a:t> S</a:t>
            </a:r>
            <a:r>
              <a:rPr lang="ru-RU" b="1" i="1" dirty="0" smtClean="0">
                <a:solidFill>
                  <a:srgbClr val="C00000"/>
                </a:solidFill>
              </a:rPr>
              <a:t>)</a:t>
            </a:r>
            <a:endParaRPr lang="ru-RU" b="1" i="1" dirty="0">
              <a:solidFill>
                <a:srgbClr val="C00000"/>
              </a:solidFill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153817"/>
              </p:ext>
            </p:extLst>
          </p:nvPr>
        </p:nvGraphicFramePr>
        <p:xfrm>
          <a:off x="3893268" y="1378352"/>
          <a:ext cx="5688632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242" y="5434351"/>
            <a:ext cx="1890713" cy="1433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481242" y="5605337"/>
            <a:ext cx="1018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9900"/>
                </a:solidFill>
              </a:rPr>
              <a:t>85%</a:t>
            </a:r>
            <a:endParaRPr lang="ru-RU" sz="3600" dirty="0">
              <a:solidFill>
                <a:srgbClr val="0099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81242" y="4849576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Целевое</a:t>
            </a:r>
            <a:r>
              <a:rPr lang="en-US" sz="1600" b="1" dirty="0" smtClean="0">
                <a:solidFill>
                  <a:prstClr val="black"/>
                </a:solidFill>
              </a:rPr>
              <a:t> </a:t>
            </a:r>
            <a:endParaRPr lang="ru-RU" sz="1600" b="1" dirty="0" smtClean="0">
              <a:solidFill>
                <a:prstClr val="black"/>
              </a:solidFill>
            </a:endParaRPr>
          </a:p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значение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84250" y="776449"/>
            <a:ext cx="4617615" cy="523220"/>
          </a:xfrm>
          <a:prstGeom prst="rect">
            <a:avLst/>
          </a:prstGeom>
          <a:solidFill>
            <a:srgbClr val="006FB8"/>
          </a:solidFill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Динамика доли площади территории субъекта РФ, </a:t>
            </a:r>
            <a:r>
              <a:rPr lang="ru-RU" sz="14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учтенной </a:t>
            </a:r>
            <a:r>
              <a:rPr lang="ru-RU" sz="1400" b="1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 ЕГРН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979711" y="0"/>
            <a:ext cx="713604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УЧЕТ ЗЕМЛИ СУБЪЕКТА РОССИЙСКОЙ ФЕДЕРАЦИИ </a:t>
            </a:r>
            <a:b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 УТОЧНЕННОЙ ПЛОЩАДЬЮ В </a:t>
            </a:r>
            <a:r>
              <a:rPr lang="ru-RU" sz="20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ЕГРН</a:t>
            </a:r>
            <a:endParaRPr lang="ru-RU" sz="20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18371" y="2091522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+5,8%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478568" y="1752968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+6,6%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83616" y="2091522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+6,3%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39449" y="1553867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+2,5%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737076" y="1301123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+4,6%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102199" y="2016084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+3,4%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644898" y="2260799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+2,7%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193956" y="2420913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+3,8%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4598585" y="2533327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ea typeface="Segoe UI" pitchFamily="34" charset="0"/>
                <a:cs typeface="Segoe UI" pitchFamily="34" charset="0"/>
              </a:rPr>
              <a:t>+9,7%</a:t>
            </a:r>
            <a:endParaRPr lang="ru-RU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286597" y="1610106"/>
            <a:ext cx="689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</a:rPr>
              <a:t>2015 г.</a:t>
            </a:r>
          </a:p>
          <a:p>
            <a:r>
              <a:rPr lang="ru-RU" sz="1400" dirty="0" smtClean="0">
                <a:solidFill>
                  <a:prstClr val="black"/>
                </a:solidFill>
              </a:rPr>
              <a:t>2016 г.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200031" y="1699157"/>
            <a:ext cx="86566" cy="1003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200031" y="1915692"/>
            <a:ext cx="86566" cy="100392"/>
          </a:xfrm>
          <a:prstGeom prst="rect">
            <a:avLst/>
          </a:prstGeom>
          <a:solidFill>
            <a:srgbClr val="C0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532925" y="5035365"/>
            <a:ext cx="2953230" cy="1686197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76089" y="29907"/>
            <a:ext cx="1993984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1.2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39391" y="4591252"/>
            <a:ext cx="5446120" cy="1686197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2157" y="4571323"/>
            <a:ext cx="1730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400" b="1" dirty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Регионы-лидеры</a:t>
            </a: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33389" y="4928229"/>
            <a:ext cx="324363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Чеченская Республика        - </a:t>
            </a: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90,0</a:t>
            </a: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%</a:t>
            </a:r>
            <a:endParaRPr lang="ru-RU" sz="1200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Республика Адыгея              - 88,1%</a:t>
            </a: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Ставропольский </a:t>
            </a: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край          - </a:t>
            </a: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85,5</a:t>
            </a: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%</a:t>
            </a:r>
            <a:endParaRPr lang="ru-RU" sz="1200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Краснодарский </a:t>
            </a: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край           </a:t>
            </a: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- 82,4%</a:t>
            </a:r>
            <a:endParaRPr lang="ru-RU" sz="1200" b="1" dirty="0" smtClean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Приморский  </a:t>
            </a: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край                - 81,1%</a:t>
            </a:r>
            <a:endParaRPr lang="ru-RU" sz="1200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28906" y="4591253"/>
            <a:ext cx="2004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600"/>
              </a:spcAft>
            </a:pPr>
            <a:r>
              <a:rPr lang="ru-RU" sz="14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Отстающие регионы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760001" y="4933944"/>
            <a:ext cx="29255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Республика Тыва               -  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5,0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%</a:t>
            </a:r>
            <a:endParaRPr lang="ru-RU" sz="1200" b="1" dirty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Камчатский край               - 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7,0%</a:t>
            </a:r>
            <a:endParaRPr lang="ru-RU" sz="12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Мурманская область        - 9,5%</a:t>
            </a: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Ленинградская область    -16,9%</a:t>
            </a:r>
          </a:p>
          <a:p>
            <a:pPr marL="271463" fontAlgn="base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Магаданская 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обл. и ЧАО  - 18,4</a:t>
            </a:r>
            <a:r>
              <a:rPr lang="ru-RU" sz="12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%</a:t>
            </a:r>
            <a:endParaRPr lang="ru-RU" sz="1200" b="1" dirty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062634" y="6259606"/>
            <a:ext cx="24216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400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</a:t>
            </a:r>
            <a:r>
              <a:rPr lang="ru-RU" sz="14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 1 </a:t>
            </a:r>
            <a:r>
              <a:rPr lang="ru-RU" sz="14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июля</a:t>
            </a:r>
            <a:r>
              <a:rPr lang="ru-RU" sz="14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14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2017 года</a:t>
            </a:r>
            <a:endParaRPr lang="ru-RU" sz="14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7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56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89625" y="5579180"/>
            <a:ext cx="604231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3059297" y="933289"/>
            <a:ext cx="5652403" cy="9115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Органы государственной власти и органы местного </a:t>
            </a:r>
            <a:r>
              <a:rPr lang="ru-RU" sz="1600" dirty="0" smtClean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самоуправления, </a:t>
            </a:r>
            <a:r>
              <a:rPr lang="ru-RU" sz="1600" dirty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обязаны направлять документы </a:t>
            </a:r>
            <a:br>
              <a:rPr lang="ru-RU" sz="1600" dirty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</a:br>
            <a:r>
              <a:rPr lang="ru-RU" sz="1600" dirty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для внесения сведений в </a:t>
            </a:r>
            <a:r>
              <a:rPr lang="ru-RU" sz="1600" dirty="0" smtClean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Единый государственный реестр недвижимости</a:t>
            </a:r>
            <a:endParaRPr lang="ru-RU" sz="1600" dirty="0">
              <a:solidFill>
                <a:prstClr val="black"/>
              </a:solidFill>
              <a:ea typeface="Segoe UI" pitchFamily="34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639137" y="241484"/>
            <a:ext cx="7481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СВЕДЕНИЯ ОБ ОБЪЕКТАХ КУЛЬТУРНОГО НАСЛЕДИЯ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314117" y="4056313"/>
            <a:ext cx="2659397" cy="131053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 anchorCtr="0"/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Количество </a:t>
            </a:r>
            <a:r>
              <a:rPr lang="ru-RU" sz="1400" b="1" u="sng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объектов</a:t>
            </a:r>
            <a:r>
              <a:rPr lang="ru-RU" sz="1400" b="1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капитального </a:t>
            </a:r>
            <a:r>
              <a:rPr lang="ru-RU" sz="1400" b="1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строительства, </a:t>
            </a:r>
            <a:r>
              <a:rPr lang="ru-RU" sz="1400" b="1" u="sng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являющихся объектами культурного наследия</a:t>
            </a:r>
            <a:r>
              <a:rPr lang="ru-RU" sz="1400" b="1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</a:t>
            </a:r>
            <a:r>
              <a:rPr lang="ru-RU" sz="1400" b="1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внесенных </a:t>
            </a:r>
            <a:r>
              <a:rPr lang="ru-RU" sz="1400" b="1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 </a:t>
            </a:r>
            <a:r>
              <a:rPr lang="ru-RU" sz="1400" b="1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ЕГРН</a:t>
            </a:r>
            <a:endParaRPr lang="ru-RU" sz="1400" b="1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666024" y="5369528"/>
            <a:ext cx="2029258" cy="3035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 anchorCtr="0"/>
          <a:lstStyle/>
          <a:p>
            <a:pPr algn="ctr"/>
            <a:r>
              <a:rPr lang="ru-RU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8 000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263428" y="4032344"/>
            <a:ext cx="2448272" cy="13105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 anchorCtr="0"/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Количество </a:t>
            </a:r>
            <a:r>
              <a:rPr lang="ru-RU" sz="1400" b="1" u="sng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границ территорий </a:t>
            </a:r>
            <a:r>
              <a:rPr lang="ru-RU" sz="1400" b="1" u="sng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объектов культурного наследия</a:t>
            </a:r>
            <a:r>
              <a:rPr lang="ru-RU" sz="1400" b="1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внесенных </a:t>
            </a:r>
            <a:r>
              <a:rPr lang="ru-RU" sz="1400" b="1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/>
            </a:r>
            <a:br>
              <a:rPr lang="ru-RU" sz="1400" b="1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sz="1400" b="1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 ЕГРН</a:t>
            </a:r>
            <a:endParaRPr lang="ru-RU" sz="1400" b="1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519340" y="5353763"/>
            <a:ext cx="2029258" cy="3193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 anchorCtr="0"/>
          <a:lstStyle/>
          <a:p>
            <a:pPr algn="ctr"/>
            <a:r>
              <a:rPr lang="ru-RU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7 074</a:t>
            </a:r>
            <a:endParaRPr lang="ru-RU" b="1" dirty="0">
              <a:solidFill>
                <a:srgbClr val="1F497D">
                  <a:lumMod val="60000"/>
                  <a:lumOff val="4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94618" y="4056314"/>
            <a:ext cx="2448272" cy="131053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 anchorCtr="0"/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Количество </a:t>
            </a:r>
            <a:r>
              <a:rPr lang="ru-RU" sz="1400" b="1" u="sng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зон охраны объектов культурного наследия</a:t>
            </a:r>
            <a:r>
              <a:rPr lang="ru-RU" sz="1400" b="1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</a:t>
            </a:r>
            <a:r>
              <a:rPr lang="ru-RU" sz="1400" b="1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внесенных </a:t>
            </a:r>
            <a:r>
              <a:rPr lang="ru-RU" sz="1400" b="1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/>
            </a:r>
            <a:br>
              <a:rPr lang="ru-RU" sz="1400" b="1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sz="1400" b="1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 ЕГРН</a:t>
            </a:r>
            <a:endParaRPr lang="ru-RU" sz="1400" b="1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04125" y="5366843"/>
            <a:ext cx="2029258" cy="3062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 anchorCtr="0"/>
          <a:lstStyle/>
          <a:p>
            <a:pPr algn="ctr"/>
            <a:r>
              <a:rPr lang="ru-RU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3 423</a:t>
            </a:r>
            <a:endParaRPr lang="ru-RU" b="1" dirty="0">
              <a:solidFill>
                <a:srgbClr val="1F497D">
                  <a:lumMod val="60000"/>
                  <a:lumOff val="4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4" name="Штриховая стрелка вправо 43"/>
          <p:cNvSpPr/>
          <p:nvPr/>
        </p:nvSpPr>
        <p:spPr>
          <a:xfrm>
            <a:off x="1660113" y="1108736"/>
            <a:ext cx="1158098" cy="432048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6716" y="1700864"/>
            <a:ext cx="2802598" cy="70527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72000" algn="ctr"/>
            <a:r>
              <a:rPr lang="ru-RU" sz="1400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Ст. 32 Федерального закона</a:t>
            </a:r>
          </a:p>
          <a:p>
            <a:pPr marL="72000" algn="ctr"/>
            <a:r>
              <a:rPr lang="ru-RU" sz="1400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от 13.07.2015 № 218-ФЗ</a:t>
            </a:r>
            <a:endParaRPr lang="ru-RU" sz="1400" b="1" dirty="0">
              <a:solidFill>
                <a:srgbClr val="1F497D">
                  <a:lumMod val="60000"/>
                  <a:lumOff val="4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3" name="Picture 6" descr="https://fs02.androidpit.info/a/bd/fb/fbreader-bdfb2a-w19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80" y="836824"/>
            <a:ext cx="1008000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9613" y="2406143"/>
            <a:ext cx="8293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u="sng" dirty="0" smtClean="0">
                <a:solidFill>
                  <a:prstClr val="black"/>
                </a:solidFill>
              </a:rPr>
              <a:t>В соответствии со Стратегией государственной культурной политики в России находятся </a:t>
            </a:r>
            <a:r>
              <a:rPr lang="ru-RU" b="1" dirty="0" smtClean="0">
                <a:solidFill>
                  <a:srgbClr val="FF0000"/>
                </a:solidFill>
              </a:rPr>
              <a:t>более </a:t>
            </a:r>
            <a:r>
              <a:rPr lang="ru-RU" b="1" dirty="0">
                <a:solidFill>
                  <a:srgbClr val="FF0000"/>
                </a:solidFill>
              </a:rPr>
              <a:t>170 </a:t>
            </a:r>
            <a:r>
              <a:rPr lang="ru-RU" b="1" dirty="0" smtClean="0">
                <a:solidFill>
                  <a:srgbClr val="FF0000"/>
                </a:solidFill>
              </a:rPr>
              <a:t>тыс. объектов </a:t>
            </a:r>
            <a:r>
              <a:rPr lang="ru-RU" b="1" dirty="0">
                <a:solidFill>
                  <a:srgbClr val="FF0000"/>
                </a:solidFill>
              </a:rPr>
              <a:t>культурного наследия </a:t>
            </a:r>
            <a:r>
              <a:rPr lang="ru-RU" b="1" dirty="0">
                <a:solidFill>
                  <a:prstClr val="black"/>
                </a:solidFill>
              </a:rPr>
              <a:t>, </a:t>
            </a:r>
            <a:r>
              <a:rPr lang="ru-RU" b="1" dirty="0" smtClean="0">
                <a:solidFill>
                  <a:prstClr val="black"/>
                </a:solidFill>
              </a:rPr>
              <a:t>из них:</a:t>
            </a:r>
          </a:p>
          <a:p>
            <a:pPr algn="just"/>
            <a:r>
              <a:rPr lang="ru-RU" b="1" dirty="0" smtClean="0">
                <a:solidFill>
                  <a:prstClr val="black"/>
                </a:solidFill>
              </a:rPr>
              <a:t>                                             </a:t>
            </a:r>
            <a:r>
              <a:rPr lang="ru-RU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около 102,5 тыс.</a:t>
            </a:r>
            <a:r>
              <a:rPr lang="ru-RU" b="1" dirty="0" smtClean="0">
                <a:solidFill>
                  <a:prstClr val="black"/>
                </a:solidFill>
              </a:rPr>
              <a:t>- объектов федерального значения, </a:t>
            </a:r>
          </a:p>
          <a:p>
            <a:pPr algn="just"/>
            <a:r>
              <a:rPr lang="ru-RU" b="1" dirty="0" smtClean="0">
                <a:solidFill>
                  <a:prstClr val="black"/>
                </a:solidFill>
              </a:rPr>
              <a:t>                                                          </a:t>
            </a:r>
            <a:r>
              <a:rPr lang="ru-RU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67,8 тыс.</a:t>
            </a:r>
            <a:r>
              <a:rPr lang="ru-RU" b="1" dirty="0" smtClean="0">
                <a:solidFill>
                  <a:prstClr val="black"/>
                </a:solidFill>
              </a:rPr>
              <a:t>- объектов регионального значения, </a:t>
            </a:r>
          </a:p>
          <a:p>
            <a:pPr algn="just"/>
            <a:r>
              <a:rPr lang="ru-RU" b="1" dirty="0" smtClean="0">
                <a:solidFill>
                  <a:prstClr val="black"/>
                </a:solidFill>
              </a:rPr>
              <a:t>                                              </a:t>
            </a:r>
            <a:r>
              <a:rPr lang="ru-RU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около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2 тыс. </a:t>
            </a:r>
            <a:r>
              <a:rPr lang="ru-RU" b="1" dirty="0" smtClean="0">
                <a:solidFill>
                  <a:prstClr val="black"/>
                </a:solidFill>
              </a:rPr>
              <a:t>-</a:t>
            </a:r>
            <a:r>
              <a:rPr lang="ru-RU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 </a:t>
            </a:r>
            <a:r>
              <a:rPr lang="ru-RU" b="1" dirty="0" smtClean="0">
                <a:solidFill>
                  <a:prstClr val="black"/>
                </a:solidFill>
              </a:rPr>
              <a:t>объектов муниципального значения.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673114"/>
            <a:ext cx="27357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Из них:</a:t>
            </a:r>
          </a:p>
          <a:p>
            <a:r>
              <a:rPr lang="ru-RU" sz="1400" i="1" dirty="0" smtClean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Хабаровский край         – 652 зоны</a:t>
            </a:r>
          </a:p>
          <a:p>
            <a:r>
              <a:rPr lang="ru-RU" sz="1400" i="1" dirty="0" smtClean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Самарская обл.             – 383 зоны</a:t>
            </a:r>
          </a:p>
          <a:p>
            <a:r>
              <a:rPr lang="ru-RU" sz="1400" i="1" dirty="0" smtClean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Калининградская обл. – 382 зоны</a:t>
            </a:r>
            <a:endParaRPr lang="ru-RU" sz="1400" i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318350" y="5673114"/>
            <a:ext cx="26551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Из них:</a:t>
            </a:r>
          </a:p>
          <a:p>
            <a:r>
              <a:rPr lang="ru-RU" sz="1400" i="1" dirty="0" smtClean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Алтайский край         – 3328 шт.</a:t>
            </a:r>
          </a:p>
          <a:p>
            <a:r>
              <a:rPr lang="ru-RU" sz="1400" i="1" dirty="0" smtClean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Пермский край           – 1345 шт.</a:t>
            </a:r>
          </a:p>
          <a:p>
            <a:r>
              <a:rPr lang="ru-RU" sz="1400" i="1" dirty="0" smtClean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Владимирская обл.    - 1132 шт.</a:t>
            </a:r>
            <a:endParaRPr lang="ru-RU" sz="1400" i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791740" y="5949280"/>
            <a:ext cx="919960" cy="57606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291729" y="5673113"/>
            <a:ext cx="25361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Из них:</a:t>
            </a:r>
          </a:p>
          <a:p>
            <a:r>
              <a:rPr lang="ru-RU" sz="1400" i="1" dirty="0" smtClean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Пермский край           – 1415 гр.</a:t>
            </a:r>
          </a:p>
          <a:p>
            <a:r>
              <a:rPr lang="ru-RU" sz="1400" i="1" dirty="0" smtClean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Кемеровская обл.       –  532  гр.</a:t>
            </a:r>
          </a:p>
          <a:p>
            <a:r>
              <a:rPr lang="ru-RU" sz="1400" i="1" dirty="0" smtClean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Калининградская  обл.- 382 гр.</a:t>
            </a:r>
            <a:endParaRPr lang="ru-RU" sz="1400" i="1" dirty="0"/>
          </a:p>
        </p:txBody>
      </p:sp>
      <p:sp>
        <p:nvSpPr>
          <p:cNvPr id="2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8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20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562" y="830301"/>
            <a:ext cx="2823180" cy="1383513"/>
          </a:xfrm>
          <a:prstGeom prst="rect">
            <a:avLst/>
          </a:prstGeom>
          <a:solidFill>
            <a:srgbClr val="7ABE4C"/>
          </a:solidFill>
          <a:ln w="38100">
            <a:solidFill>
              <a:srgbClr val="7ABE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7,7% </a:t>
            </a:r>
            <a:endParaRPr 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ru-RU" sz="20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ГРАНИЦ МЕЖДУ СУБЪЕКТАМИ РФ</a:t>
            </a:r>
            <a:endParaRPr lang="ru-RU" sz="20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93252" y="832689"/>
            <a:ext cx="2823181" cy="1383513"/>
          </a:xfrm>
          <a:prstGeom prst="rect">
            <a:avLst/>
          </a:prstGeom>
          <a:solidFill>
            <a:srgbClr val="7ABE4C"/>
          </a:solidFill>
          <a:ln w="38100">
            <a:solidFill>
              <a:srgbClr val="7ABE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47% </a:t>
            </a:r>
            <a:endParaRPr 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ru-RU" sz="20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ГРАНИЦ МУНИЦИПАЛЬНЫХ ОБРАЗОВАНИЙ</a:t>
            </a:r>
            <a:endParaRPr lang="ru-RU" sz="20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81199" y="820522"/>
            <a:ext cx="2823180" cy="1403070"/>
          </a:xfrm>
          <a:prstGeom prst="rect">
            <a:avLst/>
          </a:prstGeom>
          <a:solidFill>
            <a:srgbClr val="7ABE4C"/>
          </a:solidFill>
          <a:ln w="38100">
            <a:solidFill>
              <a:srgbClr val="7ABE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15% </a:t>
            </a:r>
          </a:p>
          <a:p>
            <a:pPr algn="ctr"/>
            <a:r>
              <a:rPr lang="ru-RU" sz="20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ГРАНИЦ НАСЕЛЕННЫХ ПУНКТОВ</a:t>
            </a:r>
            <a:endParaRPr lang="ru-RU" sz="20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1561" y="2233372"/>
            <a:ext cx="2823181" cy="4283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</a:rPr>
              <a:t>Внесено </a:t>
            </a:r>
            <a:r>
              <a:rPr lang="ru-RU" b="1" i="1" dirty="0" smtClean="0">
                <a:solidFill>
                  <a:prstClr val="black"/>
                </a:solidFill>
              </a:rPr>
              <a:t>28 </a:t>
            </a:r>
            <a:r>
              <a:rPr lang="ru-RU" b="1" i="1" dirty="0" smtClean="0">
                <a:solidFill>
                  <a:prstClr val="black"/>
                </a:solidFill>
              </a:rPr>
              <a:t>из 380</a:t>
            </a:r>
            <a:endParaRPr lang="ru-RU" b="1" i="1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3253" y="2235759"/>
            <a:ext cx="2823180" cy="4283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prstClr val="black"/>
                </a:solidFill>
              </a:rPr>
              <a:t>Внесено 10 </a:t>
            </a:r>
            <a:r>
              <a:rPr lang="ru-RU" b="1" i="1" dirty="0" smtClean="0">
                <a:solidFill>
                  <a:prstClr val="black"/>
                </a:solidFill>
              </a:rPr>
              <a:t>450</a:t>
            </a:r>
            <a:r>
              <a:rPr lang="ru-RU" b="1" i="1" dirty="0" smtClean="0">
                <a:solidFill>
                  <a:prstClr val="black"/>
                </a:solidFill>
              </a:rPr>
              <a:t> </a:t>
            </a:r>
            <a:r>
              <a:rPr lang="ru-RU" b="1" i="1" dirty="0">
                <a:solidFill>
                  <a:prstClr val="black"/>
                </a:solidFill>
              </a:rPr>
              <a:t>из 22 </a:t>
            </a:r>
            <a:r>
              <a:rPr lang="ru-RU" b="1" i="1" dirty="0" smtClean="0">
                <a:solidFill>
                  <a:prstClr val="black"/>
                </a:solidFill>
              </a:rPr>
              <a:t>327</a:t>
            </a:r>
            <a:endParaRPr lang="ru-RU" b="1" i="1" dirty="0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81199" y="2233372"/>
            <a:ext cx="2823180" cy="4283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prstClr val="black"/>
                </a:solidFill>
              </a:rPr>
              <a:t>Внесено </a:t>
            </a:r>
            <a:r>
              <a:rPr lang="ru-RU" b="1" i="1" dirty="0" smtClean="0">
                <a:solidFill>
                  <a:prstClr val="black"/>
                </a:solidFill>
              </a:rPr>
              <a:t>23 958 </a:t>
            </a:r>
            <a:r>
              <a:rPr lang="ru-RU" b="1" i="1" dirty="0">
                <a:solidFill>
                  <a:prstClr val="black"/>
                </a:solidFill>
              </a:rPr>
              <a:t>из 155 </a:t>
            </a:r>
            <a:r>
              <a:rPr lang="ru-RU" b="1" i="1" dirty="0" smtClean="0">
                <a:solidFill>
                  <a:prstClr val="black"/>
                </a:solidFill>
              </a:rPr>
              <a:t>852</a:t>
            </a:r>
            <a:endParaRPr lang="ru-RU" b="1" i="1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5604" y="2907185"/>
            <a:ext cx="272947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Саха (Якутия)</a:t>
            </a:r>
          </a:p>
          <a:p>
            <a:r>
              <a:rPr lang="ru-RU" sz="14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 (100%)</a:t>
            </a:r>
            <a:endParaRPr lang="ru-RU" sz="1400" b="1" dirty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ru-RU" sz="1400" b="1" dirty="0">
              <a:solidFill>
                <a:srgbClr val="FF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Амурская обл.</a:t>
            </a:r>
          </a:p>
          <a:p>
            <a:r>
              <a:rPr lang="ru-RU" sz="14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 (100%)</a:t>
            </a:r>
          </a:p>
          <a:p>
            <a:endParaRPr lang="ru-RU" sz="1400" dirty="0" smtClean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Бурятия</a:t>
            </a:r>
            <a:endParaRPr lang="ru-RU" sz="1400" dirty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 (100%)</a:t>
            </a:r>
            <a:endParaRPr lang="ru-RU" sz="1400" b="1" dirty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170002" y="4343355"/>
            <a:ext cx="35139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75794" y="3811284"/>
            <a:ext cx="33981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75794" y="3100044"/>
            <a:ext cx="35221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165722" y="2959074"/>
            <a:ext cx="0" cy="13985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604585" y="2840660"/>
            <a:ext cx="258575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Чувашская Республика</a:t>
            </a:r>
          </a:p>
          <a:p>
            <a:r>
              <a:rPr lang="ru-RU" sz="14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1649 </a:t>
            </a:r>
            <a:r>
              <a:rPr lang="ru-RU" sz="14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(95%)</a:t>
            </a:r>
            <a:endParaRPr lang="ru-RU" sz="1400" b="1" dirty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ru-RU" sz="1400" b="1" dirty="0">
              <a:solidFill>
                <a:srgbClr val="FF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Краснодарский край</a:t>
            </a:r>
          </a:p>
          <a:p>
            <a:r>
              <a:rPr lang="ru-RU" sz="14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1633 </a:t>
            </a:r>
            <a:r>
              <a:rPr lang="ru-RU" sz="14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(93%)</a:t>
            </a:r>
            <a:endParaRPr lang="ru-RU" sz="1400" b="1" dirty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ru-RU" sz="1400" dirty="0" smtClean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Владимирская обл.</a:t>
            </a:r>
            <a:endParaRPr lang="ru-RU" sz="1400" dirty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2079 </a:t>
            </a:r>
            <a:r>
              <a:rPr lang="ru-RU" sz="14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(82%)</a:t>
            </a:r>
            <a:endParaRPr lang="ru-RU" sz="1400" b="1" dirty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267982" y="4285418"/>
            <a:ext cx="35139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254704" y="3640835"/>
            <a:ext cx="33981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264776" y="3033519"/>
            <a:ext cx="35221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 flipV="1">
            <a:off x="6254704" y="2815633"/>
            <a:ext cx="13278" cy="146978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531219" y="2882157"/>
            <a:ext cx="263095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Московская обл.</a:t>
            </a:r>
          </a:p>
          <a:p>
            <a:r>
              <a:rPr lang="ru-RU" sz="14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326 (100%)</a:t>
            </a:r>
            <a:endParaRPr lang="ru-RU" sz="1400" b="1" dirty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ru-RU" sz="1400" b="1" dirty="0">
              <a:solidFill>
                <a:srgbClr val="FF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Воронежская обл.</a:t>
            </a:r>
          </a:p>
          <a:p>
            <a:r>
              <a:rPr lang="ru-RU" sz="14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480 (100%)</a:t>
            </a:r>
            <a:endParaRPr lang="ru-RU" sz="1400" b="1" dirty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ru-RU" sz="1400" dirty="0" smtClean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Новосибирская обл.</a:t>
            </a:r>
            <a:endParaRPr lang="ru-RU" sz="1400" dirty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490 (100%)</a:t>
            </a:r>
            <a:endParaRPr lang="ru-RU" sz="1400" b="1" dirty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3179826" y="4357665"/>
            <a:ext cx="35139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203810" y="3667844"/>
            <a:ext cx="33981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191410" y="3021942"/>
            <a:ext cx="35221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3179826" y="2804057"/>
            <a:ext cx="1512" cy="158506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190542" y="2661744"/>
            <a:ext cx="2734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/>
            <a:r>
              <a:rPr lang="ru-RU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РЕГИОНЫ-ЛИДЕРЫ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48125" y="4943834"/>
            <a:ext cx="2734200" cy="77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 anchorCtr="0"/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</a:t>
            </a:r>
            <a:r>
              <a:rPr lang="ru-RU" sz="16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74 </a:t>
            </a:r>
            <a:r>
              <a:rPr lang="ru-RU" sz="16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регионов отсутствуют границы между субъектами РФ </a:t>
            </a:r>
            <a:endParaRPr lang="ru-RU" sz="1600" b="1" dirty="0">
              <a:solidFill>
                <a:srgbClr val="C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221660" y="4941168"/>
            <a:ext cx="2823180" cy="77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 anchorCtr="0"/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</a:t>
            </a:r>
            <a:r>
              <a:rPr lang="ru-RU" sz="16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11 </a:t>
            </a:r>
            <a:r>
              <a:rPr lang="ru-RU" sz="16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регионов отсутствуют границы муниципальных образований</a:t>
            </a:r>
            <a:endParaRPr lang="ru-RU" sz="1600" b="1" dirty="0">
              <a:solidFill>
                <a:srgbClr val="C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280946" y="4941167"/>
            <a:ext cx="2823180" cy="77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 anchorCtr="0"/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</a:t>
            </a:r>
            <a:r>
              <a:rPr lang="ru-RU" sz="16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 </a:t>
            </a:r>
            <a:r>
              <a:rPr lang="ru-RU" sz="16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регионов отсутствуют границы населенных пунктов</a:t>
            </a:r>
            <a:endParaRPr lang="ru-RU" sz="1600" b="1" dirty="0">
              <a:solidFill>
                <a:srgbClr val="C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63122" y="2764805"/>
            <a:ext cx="205200" cy="20471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3089972" y="2713274"/>
            <a:ext cx="205200" cy="20471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6162176" y="2713274"/>
            <a:ext cx="205200" cy="20471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1561" y="5990531"/>
            <a:ext cx="4035419" cy="24678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"/>
            <a:r>
              <a:rPr lang="ru-RU" sz="2000" b="1" dirty="0" smtClean="0">
                <a:solidFill>
                  <a:prstClr val="white"/>
                </a:solidFill>
                <a:ea typeface="Segoe UI" pitchFamily="34" charset="0"/>
                <a:cs typeface="Segoe UI" pitchFamily="34" charset="0"/>
              </a:rPr>
              <a:t>С 2007 г. </a:t>
            </a:r>
            <a:r>
              <a:rPr lang="ru-RU" sz="1400" b="1" i="1" dirty="0" smtClean="0">
                <a:solidFill>
                  <a:prstClr val="white"/>
                </a:solidFill>
                <a:ea typeface="Segoe UI" pitchFamily="34" charset="0"/>
                <a:cs typeface="Segoe UI" pitchFamily="34" charset="0"/>
              </a:rPr>
              <a:t>(ст</a:t>
            </a:r>
            <a:r>
              <a:rPr lang="ru-RU" sz="1400" b="1" i="1" dirty="0">
                <a:solidFill>
                  <a:prstClr val="white"/>
                </a:solidFill>
                <a:ea typeface="Segoe UI" pitchFamily="34" charset="0"/>
                <a:cs typeface="Segoe UI" pitchFamily="34" charset="0"/>
              </a:rPr>
              <a:t>. 32 </a:t>
            </a:r>
            <a:r>
              <a:rPr lang="ru-RU" sz="1400" b="1" i="1" dirty="0" smtClean="0">
                <a:solidFill>
                  <a:prstClr val="white"/>
                </a:solidFill>
                <a:ea typeface="Segoe UI" pitchFamily="34" charset="0"/>
                <a:cs typeface="Segoe UI" pitchFamily="34" charset="0"/>
              </a:rPr>
              <a:t>ФЗ от </a:t>
            </a:r>
            <a:r>
              <a:rPr lang="ru-RU" sz="1400" b="1" i="1" dirty="0">
                <a:solidFill>
                  <a:prstClr val="white"/>
                </a:solidFill>
                <a:ea typeface="Segoe UI" pitchFamily="34" charset="0"/>
                <a:cs typeface="Segoe UI" pitchFamily="34" charset="0"/>
              </a:rPr>
              <a:t>13.07.2015 № </a:t>
            </a:r>
            <a:r>
              <a:rPr lang="ru-RU" sz="1400" b="1" i="1" dirty="0" smtClean="0">
                <a:solidFill>
                  <a:prstClr val="white"/>
                </a:solidFill>
                <a:ea typeface="Segoe UI" pitchFamily="34" charset="0"/>
                <a:cs typeface="Segoe UI" pitchFamily="34" charset="0"/>
              </a:rPr>
              <a:t>218-ФЗ)</a:t>
            </a:r>
            <a:endParaRPr lang="ru-RU" sz="1400" b="1" i="1" dirty="0">
              <a:solidFill>
                <a:prstClr val="white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1561" y="6237312"/>
            <a:ext cx="8070839" cy="58447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" algn="just"/>
            <a:r>
              <a:rPr lang="ru-RU" sz="1600" b="1" dirty="0">
                <a:solidFill>
                  <a:prstClr val="black"/>
                </a:solidFill>
                <a:ea typeface="Segoe UI" pitchFamily="34" charset="0"/>
                <a:cs typeface="Times New Roman" pitchFamily="18" charset="0"/>
              </a:rPr>
              <a:t>Обязанность органов гос. власти и ОМС направлять документы для внесения сведений в ЕГРН при принятии решений об установлении или изменении границы</a:t>
            </a:r>
          </a:p>
        </p:txBody>
      </p:sp>
      <p:sp>
        <p:nvSpPr>
          <p:cNvPr id="39" name="Овал 38"/>
          <p:cNvSpPr/>
          <p:nvPr/>
        </p:nvSpPr>
        <p:spPr>
          <a:xfrm>
            <a:off x="63122" y="0"/>
            <a:ext cx="2131969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Фактор 1.3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119270" y="54377"/>
            <a:ext cx="69964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ВНЕСЕНИЕ В ЕГРН СВЕДЕНИЙ О ГРАНИЦАХ </a:t>
            </a:r>
          </a:p>
          <a:p>
            <a:pPr algn="ctr"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АДМИНИСТРАТИВНО-ТЕРРИТОРИАЛЬНЫХ ОБРАЗОВАНИЙ</a:t>
            </a:r>
          </a:p>
        </p:txBody>
      </p:sp>
      <p:sp>
        <p:nvSpPr>
          <p:cNvPr id="4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9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66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Презентация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5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6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пециальное оформление">
      <a:majorFont>
        <a:latin typeface="News GothicC BT"/>
        <a:ea typeface=""/>
        <a:cs typeface="Arial"/>
      </a:majorFont>
      <a:minorFont>
        <a:latin typeface="News GothicC BT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107763" dir="2700000" algn="ctr" rotWithShape="0">
            <a:schemeClr val="bg2"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107763" dir="2700000" algn="ctr" rotWithShape="0">
            <a:schemeClr val="bg2"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Презентация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ASI_new_format">
  <a:themeElements>
    <a:clrScheme name="Letter Blank 3">
      <a:dk1>
        <a:srgbClr val="000000"/>
      </a:dk1>
      <a:lt1>
        <a:srgbClr val="FFFFFF"/>
      </a:lt1>
      <a:dk2>
        <a:srgbClr val="345782"/>
      </a:dk2>
      <a:lt2>
        <a:srgbClr val="808080"/>
      </a:lt2>
      <a:accent1>
        <a:srgbClr val="E2E2E2"/>
      </a:accent1>
      <a:accent2>
        <a:srgbClr val="C5DCDF"/>
      </a:accent2>
      <a:accent3>
        <a:srgbClr val="FFFFFF"/>
      </a:accent3>
      <a:accent4>
        <a:srgbClr val="000000"/>
      </a:accent4>
      <a:accent5>
        <a:srgbClr val="EEEEEE"/>
      </a:accent5>
      <a:accent6>
        <a:srgbClr val="B2C7CA"/>
      </a:accent6>
      <a:hlink>
        <a:srgbClr val="5D8BA7"/>
      </a:hlink>
      <a:folHlink>
        <a:srgbClr val="9CBDC8"/>
      </a:folHlink>
    </a:clrScheme>
    <a:fontScheme name="Custom 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45720" tIns="45720" rIns="45720" bIns="4572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889000" rtl="0" eaLnBrk="1" fontAlgn="base" latinLnBrk="0" hangingPunct="1">
          <a:defRPr kumimoji="0" sz="1200" b="0" i="0" u="none" strike="noStrike" cap="none" normalizeH="0" baseline="0" dirty="0" smtClean="0">
            <a:solidFill>
              <a:schemeClr val="tx1"/>
            </a:solidFill>
            <a:effectLst/>
            <a:latin typeface="+mn-lt"/>
            <a:cs typeface="+mn-cs"/>
          </a:defRPr>
        </a:defPPr>
      </a:lstStyle>
    </a:spDef>
    <a:lnDef>
      <a:spPr bwMode="auto"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/>
      <a:bodyPr wrap="none" lIns="91440" tIns="91440" rIns="91440" bIns="91440" rtlCol="0">
        <a:spAutoFit/>
      </a:bodyPr>
      <a:lstStyle>
        <a:defPPr algn="l">
          <a:defRPr sz="1200" dirty="0" smtClean="0">
            <a:solidFill>
              <a:srgbClr val="000000"/>
            </a:solidFill>
            <a:latin typeface="Tahoma" pitchFamily="34" charset="0"/>
            <a:cs typeface="Tahoma" pitchFamily="34" charset="0"/>
          </a:defRPr>
        </a:defPPr>
      </a:lstStyle>
    </a:txDef>
  </a:objectDefaults>
  <a:extraClrSchemeLst>
    <a:extraClrScheme>
      <a:clrScheme name="Letter Blank 1">
        <a:dk1>
          <a:srgbClr val="000000"/>
        </a:dk1>
        <a:lt1>
          <a:srgbClr val="FFFFFF"/>
        </a:lt1>
        <a:dk2>
          <a:srgbClr val="177B57"/>
        </a:dk2>
        <a:lt2>
          <a:srgbClr val="808080"/>
        </a:lt2>
        <a:accent1>
          <a:srgbClr val="E2E2E2"/>
        </a:accent1>
        <a:accent2>
          <a:srgbClr val="BCDEC2"/>
        </a:accent2>
        <a:accent3>
          <a:srgbClr val="FFFFFF"/>
        </a:accent3>
        <a:accent4>
          <a:srgbClr val="000000"/>
        </a:accent4>
        <a:accent5>
          <a:srgbClr val="EEEEEE"/>
        </a:accent5>
        <a:accent6>
          <a:srgbClr val="AAC9B0"/>
        </a:accent6>
        <a:hlink>
          <a:srgbClr val="5BAD82"/>
        </a:hlink>
        <a:folHlink>
          <a:srgbClr val="8EC6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tter Blank 2">
        <a:dk1>
          <a:srgbClr val="000000"/>
        </a:dk1>
        <a:lt1>
          <a:srgbClr val="FFFFFF"/>
        </a:lt1>
        <a:dk2>
          <a:srgbClr val="177B57"/>
        </a:dk2>
        <a:lt2>
          <a:srgbClr val="000000"/>
        </a:lt2>
        <a:accent1>
          <a:srgbClr val="E2E2E2"/>
        </a:accent1>
        <a:accent2>
          <a:srgbClr val="BCDEC2"/>
        </a:accent2>
        <a:accent3>
          <a:srgbClr val="FFFFFF"/>
        </a:accent3>
        <a:accent4>
          <a:srgbClr val="000000"/>
        </a:accent4>
        <a:accent5>
          <a:srgbClr val="EEEEEE"/>
        </a:accent5>
        <a:accent6>
          <a:srgbClr val="AAC9B0"/>
        </a:accent6>
        <a:hlink>
          <a:srgbClr val="5BAD82"/>
        </a:hlink>
        <a:folHlink>
          <a:srgbClr val="8EC6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tter Blank 3">
        <a:dk1>
          <a:srgbClr val="000000"/>
        </a:dk1>
        <a:lt1>
          <a:srgbClr val="FFFFFF"/>
        </a:lt1>
        <a:dk2>
          <a:srgbClr val="345782"/>
        </a:dk2>
        <a:lt2>
          <a:srgbClr val="808080"/>
        </a:lt2>
        <a:accent1>
          <a:srgbClr val="E2E2E2"/>
        </a:accent1>
        <a:accent2>
          <a:srgbClr val="C5DCDF"/>
        </a:accent2>
        <a:accent3>
          <a:srgbClr val="FFFFFF"/>
        </a:accent3>
        <a:accent4>
          <a:srgbClr val="000000"/>
        </a:accent4>
        <a:accent5>
          <a:srgbClr val="EEEEEE"/>
        </a:accent5>
        <a:accent6>
          <a:srgbClr val="B2C7CA"/>
        </a:accent6>
        <a:hlink>
          <a:srgbClr val="5D8BA7"/>
        </a:hlink>
        <a:folHlink>
          <a:srgbClr val="9CBD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Презентация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Презентация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4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69226</TotalTime>
  <Words>2442</Words>
  <Application>Microsoft Office PowerPoint</Application>
  <PresentationFormat>Экран (4:3)</PresentationFormat>
  <Paragraphs>547</Paragraphs>
  <Slides>26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40" baseType="lpstr">
      <vt:lpstr>1_Презентация (1)</vt:lpstr>
      <vt:lpstr>Специальное оформление</vt:lpstr>
      <vt:lpstr>2_Презентация (1)</vt:lpstr>
      <vt:lpstr>ASI_new_format</vt:lpstr>
      <vt:lpstr>3_Презентация (1)</vt:lpstr>
      <vt:lpstr>4_Презентация (1)</vt:lpstr>
      <vt:lpstr>2_Тема Office</vt:lpstr>
      <vt:lpstr>3_Тема Office</vt:lpstr>
      <vt:lpstr>4_Тема Office</vt:lpstr>
      <vt:lpstr>5_Тема Office</vt:lpstr>
      <vt:lpstr>1_Тема Office</vt:lpstr>
      <vt:lpstr>6_Тема Office</vt:lpstr>
      <vt:lpstr>Image</vt:lpstr>
      <vt:lpstr>think-cell Slide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деятельности Федеральной службы государственной регистрации, кадастра и картографии  за 2013 год и задачах на 2014 год</dc:title>
  <dc:creator>user</dc:creator>
  <cp:lastModifiedBy>Пшеничная Анна Александровна</cp:lastModifiedBy>
  <cp:revision>848</cp:revision>
  <cp:lastPrinted>2017-04-17T09:30:48Z</cp:lastPrinted>
  <dcterms:created xsi:type="dcterms:W3CDTF">2014-03-17T12:28:01Z</dcterms:created>
  <dcterms:modified xsi:type="dcterms:W3CDTF">2017-07-20T08:56:34Z</dcterms:modified>
</cp:coreProperties>
</file>